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0" d="100"/>
          <a:sy n="100" d="100"/>
        </p:scale>
        <p:origin x="1230"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2517775"/>
          </a:xfrm>
        </p:spPr>
        <p:txBody>
          <a:bodyPr/>
          <a:lstStyle/>
          <a:p>
            <a:r>
              <a:rPr lang="en-US"/>
              <a:t>Click to edit Master title style</a:t>
            </a:r>
            <a:endParaRPr lang="en-US" dirty="0"/>
          </a:p>
        </p:txBody>
      </p:sp>
      <p:sp>
        <p:nvSpPr>
          <p:cNvPr id="4" name="Rectangle 4"/>
          <p:cNvSpPr>
            <a:spLocks noGrp="1" noChangeArrowheads="1"/>
          </p:cNvSpPr>
          <p:nvPr>
            <p:ph type="dt" sz="half" idx="10"/>
          </p:nvPr>
        </p:nvSpPr>
        <p:spPr>
          <a:ln/>
        </p:spPr>
        <p:txBody>
          <a:bodyPr/>
          <a:lstStyle>
            <a:lvl1pPr>
              <a:defRPr/>
            </a:lvl1pPr>
          </a:lstStyle>
          <a:p>
            <a:fld id="{773DBF25-E58E-4557-ABE3-4C97FC711E54}" type="datetimeFigureOut">
              <a:rPr lang="en-US" smtClean="0"/>
              <a:t>2/24/2022</a:t>
            </a:fld>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Slide Number Placeholder 3"/>
          <p:cNvSpPr>
            <a:spLocks noGrp="1"/>
          </p:cNvSpPr>
          <p:nvPr>
            <p:ph type="sldNum" sz="quarter" idx="12"/>
          </p:nvPr>
        </p:nvSpPr>
        <p:spPr>
          <a:ln/>
        </p:spPr>
        <p:txBody>
          <a:bodyPr/>
          <a:lstStyle>
            <a:lvl1pPr>
              <a:defRPr/>
            </a:lvl1pPr>
          </a:lstStyle>
          <a:p>
            <a:fld id="{FE139A5D-E9CA-4F68-A8CA-657ECE4BBD58}" type="slidenum">
              <a:rPr lang="en-US" smtClean="0"/>
              <a:t>‹#›</a:t>
            </a:fld>
            <a:endParaRPr lang="en-US"/>
          </a:p>
        </p:txBody>
      </p:sp>
    </p:spTree>
    <p:extLst>
      <p:ext uri="{BB962C8B-B14F-4D97-AF65-F5344CB8AC3E}">
        <p14:creationId xmlns:p14="http://schemas.microsoft.com/office/powerpoint/2010/main" val="2463763333"/>
      </p:ext>
    </p:extLst>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1400" b="1"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Rectangle 4"/>
          <p:cNvSpPr>
            <a:spLocks noGrp="1" noChangeArrowheads="1"/>
          </p:cNvSpPr>
          <p:nvPr>
            <p:ph type="dt" sz="half" idx="10"/>
          </p:nvPr>
        </p:nvSpPr>
        <p:spPr>
          <a:ln/>
        </p:spPr>
        <p:txBody>
          <a:bodyPr/>
          <a:lstStyle>
            <a:lvl1pPr>
              <a:defRPr/>
            </a:lvl1pPr>
          </a:lstStyle>
          <a:p>
            <a:fld id="{773DBF25-E58E-4557-ABE3-4C97FC711E54}" type="datetimeFigureOut">
              <a:rPr lang="en-US" smtClean="0"/>
              <a:t>2/24/2022</a:t>
            </a:fld>
            <a:endParaRPr lang="en-US"/>
          </a:p>
        </p:txBody>
      </p:sp>
      <p:sp>
        <p:nvSpPr>
          <p:cNvPr id="7" name="Rectangle 5"/>
          <p:cNvSpPr>
            <a:spLocks noGrp="1" noChangeArrowheads="1"/>
          </p:cNvSpPr>
          <p:nvPr>
            <p:ph type="ftr" sz="quarter" idx="11"/>
          </p:nvPr>
        </p:nvSpPr>
        <p:spPr>
          <a:ln/>
        </p:spPr>
        <p:txBody>
          <a:bodyPr/>
          <a:lstStyle>
            <a:lvl1pPr>
              <a:defRPr/>
            </a:lvl1pPr>
          </a:lstStyle>
          <a:p>
            <a:endParaRPr lang="en-US"/>
          </a:p>
        </p:txBody>
      </p:sp>
      <p:sp>
        <p:nvSpPr>
          <p:cNvPr id="8" name="Slide Number Placeholder 3"/>
          <p:cNvSpPr>
            <a:spLocks noGrp="1"/>
          </p:cNvSpPr>
          <p:nvPr>
            <p:ph type="sldNum" sz="quarter" idx="12"/>
          </p:nvPr>
        </p:nvSpPr>
        <p:spPr>
          <a:ln/>
        </p:spPr>
        <p:txBody>
          <a:bodyPr/>
          <a:lstStyle>
            <a:lvl1pPr>
              <a:defRPr/>
            </a:lvl1pPr>
          </a:lstStyle>
          <a:p>
            <a:fld id="{FE139A5D-E9CA-4F68-A8CA-657ECE4BBD58}" type="slidenum">
              <a:rPr lang="en-US" smtClean="0"/>
              <a:t>‹#›</a:t>
            </a:fld>
            <a:endParaRPr lang="en-US"/>
          </a:p>
        </p:txBody>
      </p:sp>
    </p:spTree>
    <p:extLst>
      <p:ext uri="{BB962C8B-B14F-4D97-AF65-F5344CB8AC3E}">
        <p14:creationId xmlns:p14="http://schemas.microsoft.com/office/powerpoint/2010/main" val="3489589013"/>
      </p:ext>
    </p:extLst>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Rectangle 4"/>
          <p:cNvSpPr>
            <a:spLocks noGrp="1" noChangeArrowheads="1"/>
          </p:cNvSpPr>
          <p:nvPr>
            <p:ph type="dt" sz="half" idx="10"/>
          </p:nvPr>
        </p:nvSpPr>
        <p:spPr>
          <a:ln/>
        </p:spPr>
        <p:txBody>
          <a:bodyPr/>
          <a:lstStyle>
            <a:lvl1pPr>
              <a:defRPr/>
            </a:lvl1pPr>
          </a:lstStyle>
          <a:p>
            <a:fld id="{773DBF25-E58E-4557-ABE3-4C97FC711E54}" type="datetimeFigureOut">
              <a:rPr lang="en-US" smtClean="0"/>
              <a:t>2/24/2022</a:t>
            </a:fld>
            <a:endParaRPr lang="en-US"/>
          </a:p>
        </p:txBody>
      </p:sp>
      <p:sp>
        <p:nvSpPr>
          <p:cNvPr id="4" name="Rectangle 5"/>
          <p:cNvSpPr>
            <a:spLocks noGrp="1" noChangeArrowheads="1"/>
          </p:cNvSpPr>
          <p:nvPr>
            <p:ph type="ftr" sz="quarter" idx="11"/>
          </p:nvPr>
        </p:nvSpPr>
        <p:spPr>
          <a:ln/>
        </p:spPr>
        <p:txBody>
          <a:bodyPr/>
          <a:lstStyle>
            <a:lvl1pPr>
              <a:defRPr/>
            </a:lvl1pPr>
          </a:lstStyle>
          <a:p>
            <a:endParaRPr lang="en-US"/>
          </a:p>
        </p:txBody>
      </p:sp>
      <p:sp>
        <p:nvSpPr>
          <p:cNvPr id="5" name="Slide Number Placeholder 3"/>
          <p:cNvSpPr>
            <a:spLocks noGrp="1"/>
          </p:cNvSpPr>
          <p:nvPr>
            <p:ph type="sldNum" sz="quarter" idx="12"/>
          </p:nvPr>
        </p:nvSpPr>
        <p:spPr>
          <a:ln/>
        </p:spPr>
        <p:txBody>
          <a:bodyPr/>
          <a:lstStyle>
            <a:lvl1pPr>
              <a:defRPr/>
            </a:lvl1pPr>
          </a:lstStyle>
          <a:p>
            <a:fld id="{FE139A5D-E9CA-4F68-A8CA-657ECE4BBD58}" type="slidenum">
              <a:rPr lang="en-US" smtClean="0"/>
              <a:t>‹#›</a:t>
            </a:fld>
            <a:endParaRPr lang="en-US"/>
          </a:p>
        </p:txBody>
      </p:sp>
    </p:spTree>
    <p:extLst>
      <p:ext uri="{BB962C8B-B14F-4D97-AF65-F5344CB8AC3E}">
        <p14:creationId xmlns:p14="http://schemas.microsoft.com/office/powerpoint/2010/main" val="621648853"/>
      </p:ext>
    </p:extLst>
  </p:cSld>
  <p:clrMapOvr>
    <a:masterClrMapping/>
  </p:clrMapOvr>
  <p:transition>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smtClean="0"/>
            </a:lvl1pPr>
          </a:lstStyle>
          <a:p>
            <a:fld id="{773DBF25-E58E-4557-ABE3-4C97FC711E54}" type="datetimeFigureOut">
              <a:rPr lang="en-US" smtClean="0"/>
              <a:t>2/24/2022</a:t>
            </a:fld>
            <a:endParaRPr lang="en-US"/>
          </a:p>
        </p:txBody>
      </p:sp>
      <p:sp>
        <p:nvSpPr>
          <p:cNvPr id="3" name="Rectangle 5"/>
          <p:cNvSpPr>
            <a:spLocks noGrp="1" noChangeArrowheads="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a:xfrm>
            <a:off x="6934200" y="6245225"/>
            <a:ext cx="2133600" cy="476250"/>
          </a:xfrm>
        </p:spPr>
        <p:txBody>
          <a:bodyPr/>
          <a:lstStyle>
            <a:lvl1pPr>
              <a:defRPr/>
            </a:lvl1pPr>
          </a:lstStyle>
          <a:p>
            <a:fld id="{FE139A5D-E9CA-4F68-A8CA-657ECE4BBD58}" type="slidenum">
              <a:rPr lang="en-US" smtClean="0"/>
              <a:t>‹#›</a:t>
            </a:fld>
            <a:endParaRPr lang="en-US"/>
          </a:p>
        </p:txBody>
      </p:sp>
    </p:spTree>
    <p:extLst>
      <p:ext uri="{BB962C8B-B14F-4D97-AF65-F5344CB8AC3E}">
        <p14:creationId xmlns:p14="http://schemas.microsoft.com/office/powerpoint/2010/main" val="2646957629"/>
      </p:ext>
    </p:extLst>
  </p:cSld>
  <p:clrMapOvr>
    <a:masterClrMapping/>
  </p:clrMapOvr>
  <p:transition>
    <p:wipe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3575050" y="273050"/>
            <a:ext cx="5111750" cy="5853113"/>
          </a:xfrm>
        </p:spPr>
        <p:txBody>
          <a:bodyPr/>
          <a:lstStyle>
            <a:lvl1pPr>
              <a:defRPr sz="1400"/>
            </a:lvl1pPr>
            <a:lvl2pPr>
              <a:defRPr sz="1400"/>
            </a:lvl2pPr>
            <a:lvl3pPr>
              <a:defRPr sz="1400"/>
            </a:lvl3pPr>
            <a:lvl4pPr>
              <a:defRPr sz="1400"/>
            </a:lvl4pPr>
            <a:lvl5pPr>
              <a:defRPr sz="14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773DBF25-E58E-4557-ABE3-4C97FC711E54}" type="datetimeFigureOut">
              <a:rPr lang="en-US" smtClean="0"/>
              <a:t>2/24/2022</a:t>
            </a:fld>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Slide Number Placeholder 3"/>
          <p:cNvSpPr>
            <a:spLocks noGrp="1"/>
          </p:cNvSpPr>
          <p:nvPr>
            <p:ph type="sldNum" sz="quarter" idx="12"/>
          </p:nvPr>
        </p:nvSpPr>
        <p:spPr>
          <a:ln/>
        </p:spPr>
        <p:txBody>
          <a:bodyPr/>
          <a:lstStyle>
            <a:lvl1pPr>
              <a:defRPr/>
            </a:lvl1pPr>
          </a:lstStyle>
          <a:p>
            <a:fld id="{FE139A5D-E9CA-4F68-A8CA-657ECE4BBD58}" type="slidenum">
              <a:rPr lang="en-US" smtClean="0"/>
              <a:t>‹#›</a:t>
            </a:fld>
            <a:endParaRPr lang="en-US"/>
          </a:p>
        </p:txBody>
      </p:sp>
    </p:spTree>
    <p:extLst>
      <p:ext uri="{BB962C8B-B14F-4D97-AF65-F5344CB8AC3E}">
        <p14:creationId xmlns:p14="http://schemas.microsoft.com/office/powerpoint/2010/main" val="2327910016"/>
      </p:ext>
    </p:extLst>
  </p:cSld>
  <p:clrMapOvr>
    <a:masterClrMapping/>
  </p:clrMapOvr>
  <p:transition>
    <p:wipe dir="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773DBF25-E58E-4557-ABE3-4C97FC711E54}" type="datetimeFigureOut">
              <a:rPr lang="en-US" smtClean="0"/>
              <a:t>2/24/2022</a:t>
            </a:fld>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Slide Number Placeholder 3"/>
          <p:cNvSpPr>
            <a:spLocks noGrp="1"/>
          </p:cNvSpPr>
          <p:nvPr>
            <p:ph type="sldNum" sz="quarter" idx="12"/>
          </p:nvPr>
        </p:nvSpPr>
        <p:spPr>
          <a:ln/>
        </p:spPr>
        <p:txBody>
          <a:bodyPr/>
          <a:lstStyle>
            <a:lvl1pPr>
              <a:defRPr/>
            </a:lvl1pPr>
          </a:lstStyle>
          <a:p>
            <a:fld id="{FE139A5D-E9CA-4F68-A8CA-657ECE4BBD58}" type="slidenum">
              <a:rPr lang="en-US" smtClean="0"/>
              <a:t>‹#›</a:t>
            </a:fld>
            <a:endParaRPr lang="en-US"/>
          </a:p>
        </p:txBody>
      </p:sp>
    </p:spTree>
    <p:extLst>
      <p:ext uri="{BB962C8B-B14F-4D97-AF65-F5344CB8AC3E}">
        <p14:creationId xmlns:p14="http://schemas.microsoft.com/office/powerpoint/2010/main" val="2738864976"/>
      </p:ext>
    </p:extLst>
  </p:cSld>
  <p:clrMapOvr>
    <a:masterClrMapping/>
  </p:clrMapOvr>
  <p:transition>
    <p:wipe dir="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fld id="{773DBF25-E58E-4557-ABE3-4C97FC711E54}" type="datetimeFigureOut">
              <a:rPr lang="en-US" smtClean="0"/>
              <a:t>2/24/2022</a:t>
            </a:fld>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Slide Number Placeholder 3"/>
          <p:cNvSpPr>
            <a:spLocks noGrp="1"/>
          </p:cNvSpPr>
          <p:nvPr>
            <p:ph type="sldNum" sz="quarter" idx="12"/>
          </p:nvPr>
        </p:nvSpPr>
        <p:spPr>
          <a:ln/>
        </p:spPr>
        <p:txBody>
          <a:bodyPr/>
          <a:lstStyle>
            <a:lvl1pPr>
              <a:defRPr/>
            </a:lvl1pPr>
          </a:lstStyle>
          <a:p>
            <a:fld id="{FE139A5D-E9CA-4F68-A8CA-657ECE4BBD58}" type="slidenum">
              <a:rPr lang="en-US" smtClean="0"/>
              <a:t>‹#›</a:t>
            </a:fld>
            <a:endParaRPr lang="en-US"/>
          </a:p>
        </p:txBody>
      </p:sp>
    </p:spTree>
    <p:extLst>
      <p:ext uri="{BB962C8B-B14F-4D97-AF65-F5344CB8AC3E}">
        <p14:creationId xmlns:p14="http://schemas.microsoft.com/office/powerpoint/2010/main" val="3404731402"/>
      </p:ext>
    </p:extLst>
  </p:cSld>
  <p:clrMapOvr>
    <a:masterClrMapping/>
  </p:clrMapOvr>
  <p:transition>
    <p:wipe dir="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04800"/>
            <a:ext cx="20574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304800"/>
            <a:ext cx="6019800" cy="5410200"/>
          </a:xfrm>
        </p:spPr>
        <p:txBody>
          <a:bodyPr vert="eaVert"/>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fld id="{773DBF25-E58E-4557-ABE3-4C97FC711E54}" type="datetimeFigureOut">
              <a:rPr lang="en-US" smtClean="0"/>
              <a:t>2/24/2022</a:t>
            </a:fld>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Slide Number Placeholder 3"/>
          <p:cNvSpPr>
            <a:spLocks noGrp="1"/>
          </p:cNvSpPr>
          <p:nvPr>
            <p:ph type="sldNum" sz="quarter" idx="12"/>
          </p:nvPr>
        </p:nvSpPr>
        <p:spPr>
          <a:ln/>
        </p:spPr>
        <p:txBody>
          <a:bodyPr/>
          <a:lstStyle>
            <a:lvl1pPr>
              <a:defRPr/>
            </a:lvl1pPr>
          </a:lstStyle>
          <a:p>
            <a:fld id="{FE139A5D-E9CA-4F68-A8CA-657ECE4BBD58}" type="slidenum">
              <a:rPr lang="en-US" smtClean="0"/>
              <a:t>‹#›</a:t>
            </a:fld>
            <a:endParaRPr lang="en-US"/>
          </a:p>
        </p:txBody>
      </p:sp>
    </p:spTree>
    <p:extLst>
      <p:ext uri="{BB962C8B-B14F-4D97-AF65-F5344CB8AC3E}">
        <p14:creationId xmlns:p14="http://schemas.microsoft.com/office/powerpoint/2010/main" val="2979588430"/>
      </p:ext>
    </p:extLst>
  </p:cSld>
  <p:clrMapOvr>
    <a:masterClrMapping/>
  </p:clrMapOvr>
  <p:transition>
    <p:wipe dir="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639763"/>
          </a:xfrm>
        </p:spPr>
        <p:txBody>
          <a:bodyPr/>
          <a:lstStyle/>
          <a:p>
            <a:r>
              <a:rPr lang="en-US"/>
              <a:t>Click to edit Master title style</a:t>
            </a:r>
          </a:p>
        </p:txBody>
      </p:sp>
      <p:sp>
        <p:nvSpPr>
          <p:cNvPr id="3" name="Content Placeholder 2"/>
          <p:cNvSpPr>
            <a:spLocks noGrp="1"/>
          </p:cNvSpPr>
          <p:nvPr>
            <p:ph idx="1"/>
          </p:nvPr>
        </p:nvSpPr>
        <p:spPr>
          <a:xfrm>
            <a:off x="457200" y="1068388"/>
            <a:ext cx="8229600" cy="4646612"/>
          </a:xfrm>
        </p:spPr>
        <p:txBody>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fld id="{773DBF25-E58E-4557-ABE3-4C97FC711E54}" type="datetimeFigureOut">
              <a:rPr lang="en-US" smtClean="0"/>
              <a:t>2/24/2022</a:t>
            </a:fld>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Slide Number Placeholder 3"/>
          <p:cNvSpPr>
            <a:spLocks noGrp="1"/>
          </p:cNvSpPr>
          <p:nvPr>
            <p:ph type="sldNum" sz="quarter" idx="12"/>
          </p:nvPr>
        </p:nvSpPr>
        <p:spPr>
          <a:ln/>
        </p:spPr>
        <p:txBody>
          <a:bodyPr/>
          <a:lstStyle>
            <a:lvl1pPr>
              <a:defRPr/>
            </a:lvl1pPr>
          </a:lstStyle>
          <a:p>
            <a:fld id="{FE139A5D-E9CA-4F68-A8CA-657ECE4BBD58}" type="slidenum">
              <a:rPr lang="en-US" smtClean="0"/>
              <a:t>‹#›</a:t>
            </a:fld>
            <a:endParaRPr lang="en-US"/>
          </a:p>
        </p:txBody>
      </p:sp>
    </p:spTree>
    <p:extLst>
      <p:ext uri="{BB962C8B-B14F-4D97-AF65-F5344CB8AC3E}">
        <p14:creationId xmlns:p14="http://schemas.microsoft.com/office/powerpoint/2010/main" val="1060081881"/>
      </p:ext>
    </p:extLst>
  </p:cSld>
  <p:clrMapOvr>
    <a:masterClrMapping/>
  </p:clrMapOvr>
  <p:transition>
    <p:wipe dir="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p:txBody>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fld id="{773DBF25-E58E-4557-ABE3-4C97FC711E54}" type="datetimeFigureOut">
              <a:rPr lang="en-US" smtClean="0"/>
              <a:t>2/24/2022</a:t>
            </a:fld>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Slide Number Placeholder 3"/>
          <p:cNvSpPr>
            <a:spLocks noGrp="1"/>
          </p:cNvSpPr>
          <p:nvPr>
            <p:ph type="sldNum" sz="quarter" idx="12"/>
          </p:nvPr>
        </p:nvSpPr>
        <p:spPr>
          <a:ln/>
        </p:spPr>
        <p:txBody>
          <a:bodyPr/>
          <a:lstStyle>
            <a:lvl1pPr>
              <a:defRPr/>
            </a:lvl1pPr>
          </a:lstStyle>
          <a:p>
            <a:fld id="{FE139A5D-E9CA-4F68-A8CA-657ECE4BBD58}" type="slidenum">
              <a:rPr lang="en-US" smtClean="0"/>
              <a:t>‹#›</a:t>
            </a:fld>
            <a:endParaRPr lang="en-US"/>
          </a:p>
        </p:txBody>
      </p:sp>
    </p:spTree>
    <p:extLst>
      <p:ext uri="{BB962C8B-B14F-4D97-AF65-F5344CB8AC3E}">
        <p14:creationId xmlns:p14="http://schemas.microsoft.com/office/powerpoint/2010/main" val="4043168147"/>
      </p:ext>
    </p:extLst>
  </p:cSld>
  <p:clrMapOvr>
    <a:masterClrMapping/>
  </p:clrMapOvr>
  <p:transition>
    <p:wipe dir="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73DBF25-E58E-4557-ABE3-4C97FC711E54}" type="datetimeFigureOut">
              <a:rPr lang="en-US" smtClean="0"/>
              <a:t>2/24/2022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E139A5D-E9CA-4F68-A8CA-657ECE4BBD58}" type="slidenum">
              <a:rPr lang="en-US" smtClean="0"/>
              <a:t>‹#›</a:t>
            </a:fld>
            <a:endParaRPr lang="en-US"/>
          </a:p>
        </p:txBody>
      </p:sp>
    </p:spTree>
    <p:extLst>
      <p:ext uri="{BB962C8B-B14F-4D97-AF65-F5344CB8AC3E}">
        <p14:creationId xmlns:p14="http://schemas.microsoft.com/office/powerpoint/2010/main" val="123449989"/>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ormAutofit/>
          </a:bodyPr>
          <a:lstStyle>
            <a:lvl1pPr marL="0">
              <a:defRPr sz="2800" b="0"/>
            </a:lvl1pPr>
            <a:lvl2pPr>
              <a:defRPr sz="2800" b="0"/>
            </a:lvl2pPr>
            <a:lvl3pPr>
              <a:defRPr sz="2800" b="0"/>
            </a:lvl3pPr>
            <a:lvl4pPr marL="1371600" indent="-342900">
              <a:buSzPct val="75000"/>
              <a:buFont typeface="Wingdings" panose="05000000000000000000" pitchFamily="2" charset="2"/>
              <a:buChar char="§"/>
              <a:defRPr sz="2800" b="0"/>
            </a:lvl4pPr>
            <a:lvl5pPr>
              <a:defRPr sz="2800" b="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5"/>
          <p:cNvSpPr>
            <a:spLocks noGrp="1" noChangeArrowheads="1"/>
          </p:cNvSpPr>
          <p:nvPr>
            <p:ph type="ftr" sz="quarter" idx="10"/>
          </p:nvPr>
        </p:nvSpPr>
        <p:spPr/>
        <p:txBody>
          <a:bodyPr/>
          <a:lstStyle>
            <a:lvl1pPr>
              <a:defRPr/>
            </a:lvl1pPr>
          </a:lstStyle>
          <a:p>
            <a:endParaRPr lang="en-US"/>
          </a:p>
        </p:txBody>
      </p:sp>
      <p:sp>
        <p:nvSpPr>
          <p:cNvPr id="5" name="Slide Number Placeholder 3"/>
          <p:cNvSpPr>
            <a:spLocks noGrp="1"/>
          </p:cNvSpPr>
          <p:nvPr>
            <p:ph type="sldNum" sz="quarter" idx="12"/>
          </p:nvPr>
        </p:nvSpPr>
        <p:spPr>
          <a:xfrm>
            <a:off x="6553200" y="6245225"/>
            <a:ext cx="2133600" cy="476250"/>
          </a:xfrm>
          <a:ln/>
        </p:spPr>
        <p:txBody>
          <a:bodyPr/>
          <a:lstStyle>
            <a:lvl1pPr>
              <a:defRPr/>
            </a:lvl1pPr>
          </a:lstStyle>
          <a:p>
            <a:fld id="{FE139A5D-E9CA-4F68-A8CA-657ECE4BBD58}" type="slidenum">
              <a:rPr lang="en-US" smtClean="0"/>
              <a:t>‹#›</a:t>
            </a:fld>
            <a:endParaRPr lang="en-US"/>
          </a:p>
        </p:txBody>
      </p:sp>
    </p:spTree>
    <p:extLst>
      <p:ext uri="{BB962C8B-B14F-4D97-AF65-F5344CB8AC3E}">
        <p14:creationId xmlns:p14="http://schemas.microsoft.com/office/powerpoint/2010/main" val="4105054198"/>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fld id="{773DBF25-E58E-4557-ABE3-4C97FC711E54}" type="datetimeFigureOut">
              <a:rPr lang="en-US" smtClean="0"/>
              <a:t>2/24/2022</a:t>
            </a:fld>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Slide Number Placeholder 3"/>
          <p:cNvSpPr>
            <a:spLocks noGrp="1"/>
          </p:cNvSpPr>
          <p:nvPr>
            <p:ph type="sldNum" sz="quarter" idx="12"/>
          </p:nvPr>
        </p:nvSpPr>
        <p:spPr>
          <a:ln/>
        </p:spPr>
        <p:txBody>
          <a:bodyPr/>
          <a:lstStyle>
            <a:lvl1pPr>
              <a:defRPr/>
            </a:lvl1pPr>
          </a:lstStyle>
          <a:p>
            <a:fld id="{FE139A5D-E9CA-4F68-A8CA-657ECE4BBD58}" type="slidenum">
              <a:rPr lang="en-US" smtClean="0"/>
              <a:t>‹#›</a:t>
            </a:fld>
            <a:endParaRPr lang="en-US"/>
          </a:p>
        </p:txBody>
      </p:sp>
    </p:spTree>
    <p:extLst>
      <p:ext uri="{BB962C8B-B14F-4D97-AF65-F5344CB8AC3E}">
        <p14:creationId xmlns:p14="http://schemas.microsoft.com/office/powerpoint/2010/main" val="2539929249"/>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wo Column (Pic Lef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5" name="Rectangle 4"/>
          <p:cNvSpPr>
            <a:spLocks noGrp="1" noChangeArrowheads="1"/>
          </p:cNvSpPr>
          <p:nvPr>
            <p:ph type="dt" sz="half" idx="10"/>
          </p:nvPr>
        </p:nvSpPr>
        <p:spPr>
          <a:ln/>
        </p:spPr>
        <p:txBody>
          <a:bodyPr/>
          <a:lstStyle>
            <a:lvl1pPr>
              <a:defRPr/>
            </a:lvl1pPr>
          </a:lstStyle>
          <a:p>
            <a:fld id="{773DBF25-E58E-4557-ABE3-4C97FC711E54}" type="datetimeFigureOut">
              <a:rPr lang="en-US" smtClean="0"/>
              <a:t>2/24/2022</a:t>
            </a:fld>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Slide Number Placeholder 3"/>
          <p:cNvSpPr>
            <a:spLocks noGrp="1"/>
          </p:cNvSpPr>
          <p:nvPr>
            <p:ph type="sldNum" sz="quarter" idx="12"/>
          </p:nvPr>
        </p:nvSpPr>
        <p:spPr>
          <a:ln/>
        </p:spPr>
        <p:txBody>
          <a:bodyPr/>
          <a:lstStyle>
            <a:lvl1pPr>
              <a:defRPr/>
            </a:lvl1pPr>
          </a:lstStyle>
          <a:p>
            <a:fld id="{FE139A5D-E9CA-4F68-A8CA-657ECE4BBD58}" type="slidenum">
              <a:rPr lang="en-US" smtClean="0"/>
              <a:t>‹#›</a:t>
            </a:fld>
            <a:endParaRPr lang="en-US"/>
          </a:p>
        </p:txBody>
      </p:sp>
      <p:sp>
        <p:nvSpPr>
          <p:cNvPr id="4" name="Content Placeholder 3"/>
          <p:cNvSpPr>
            <a:spLocks noGrp="1"/>
          </p:cNvSpPr>
          <p:nvPr>
            <p:ph sz="quarter" idx="13"/>
          </p:nvPr>
        </p:nvSpPr>
        <p:spPr>
          <a:xfrm>
            <a:off x="457200" y="1153077"/>
            <a:ext cx="4114800" cy="4492625"/>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3"/>
          <p:cNvSpPr>
            <a:spLocks noGrp="1"/>
          </p:cNvSpPr>
          <p:nvPr>
            <p:ph sz="quarter" idx="14"/>
          </p:nvPr>
        </p:nvSpPr>
        <p:spPr>
          <a:xfrm>
            <a:off x="4572001" y="1153077"/>
            <a:ext cx="4114800" cy="4492625"/>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40624296"/>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wo Column (Pic Righ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5" name="Rectangle 4"/>
          <p:cNvSpPr>
            <a:spLocks noGrp="1" noChangeArrowheads="1"/>
          </p:cNvSpPr>
          <p:nvPr>
            <p:ph type="dt" sz="half" idx="10"/>
          </p:nvPr>
        </p:nvSpPr>
        <p:spPr>
          <a:ln/>
        </p:spPr>
        <p:txBody>
          <a:bodyPr/>
          <a:lstStyle>
            <a:lvl1pPr>
              <a:defRPr/>
            </a:lvl1pPr>
          </a:lstStyle>
          <a:p>
            <a:fld id="{773DBF25-E58E-4557-ABE3-4C97FC711E54}" type="datetimeFigureOut">
              <a:rPr lang="en-US" smtClean="0"/>
              <a:t>2/24/2022</a:t>
            </a:fld>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Slide Number Placeholder 3"/>
          <p:cNvSpPr>
            <a:spLocks noGrp="1"/>
          </p:cNvSpPr>
          <p:nvPr>
            <p:ph type="sldNum" sz="quarter" idx="12"/>
          </p:nvPr>
        </p:nvSpPr>
        <p:spPr>
          <a:ln/>
        </p:spPr>
        <p:txBody>
          <a:bodyPr/>
          <a:lstStyle>
            <a:lvl1pPr>
              <a:defRPr/>
            </a:lvl1pPr>
          </a:lstStyle>
          <a:p>
            <a:fld id="{FE139A5D-E9CA-4F68-A8CA-657ECE4BBD58}" type="slidenum">
              <a:rPr lang="en-US" smtClean="0"/>
              <a:t>‹#›</a:t>
            </a:fld>
            <a:endParaRPr lang="en-US"/>
          </a:p>
        </p:txBody>
      </p:sp>
      <p:sp>
        <p:nvSpPr>
          <p:cNvPr id="9" name="Content Placeholder 3"/>
          <p:cNvSpPr>
            <a:spLocks noGrp="1"/>
          </p:cNvSpPr>
          <p:nvPr>
            <p:ph sz="quarter" idx="13"/>
          </p:nvPr>
        </p:nvSpPr>
        <p:spPr>
          <a:xfrm>
            <a:off x="457200" y="1153077"/>
            <a:ext cx="4114800" cy="456192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3"/>
          <p:cNvSpPr>
            <a:spLocks noGrp="1"/>
          </p:cNvSpPr>
          <p:nvPr>
            <p:ph sz="quarter" idx="14"/>
          </p:nvPr>
        </p:nvSpPr>
        <p:spPr>
          <a:xfrm>
            <a:off x="4572001" y="1153077"/>
            <a:ext cx="4114800" cy="456192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335688348"/>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One Column: Image bott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5" name="Rectangle 4"/>
          <p:cNvSpPr>
            <a:spLocks noGrp="1" noChangeArrowheads="1"/>
          </p:cNvSpPr>
          <p:nvPr>
            <p:ph type="dt" sz="half" idx="10"/>
          </p:nvPr>
        </p:nvSpPr>
        <p:spPr>
          <a:ln/>
        </p:spPr>
        <p:txBody>
          <a:bodyPr/>
          <a:lstStyle>
            <a:lvl1pPr>
              <a:defRPr/>
            </a:lvl1pPr>
          </a:lstStyle>
          <a:p>
            <a:fld id="{773DBF25-E58E-4557-ABE3-4C97FC711E54}" type="datetimeFigureOut">
              <a:rPr lang="en-US" smtClean="0"/>
              <a:t>2/24/2022</a:t>
            </a:fld>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Slide Number Placeholder 3"/>
          <p:cNvSpPr>
            <a:spLocks noGrp="1"/>
          </p:cNvSpPr>
          <p:nvPr>
            <p:ph type="sldNum" sz="quarter" idx="12"/>
          </p:nvPr>
        </p:nvSpPr>
        <p:spPr>
          <a:ln/>
        </p:spPr>
        <p:txBody>
          <a:bodyPr/>
          <a:lstStyle>
            <a:lvl1pPr>
              <a:defRPr/>
            </a:lvl1pPr>
          </a:lstStyle>
          <a:p>
            <a:fld id="{FE139A5D-E9CA-4F68-A8CA-657ECE4BBD58}" type="slidenum">
              <a:rPr lang="en-US" smtClean="0"/>
              <a:t>‹#›</a:t>
            </a:fld>
            <a:endParaRPr lang="en-US"/>
          </a:p>
        </p:txBody>
      </p:sp>
      <p:sp>
        <p:nvSpPr>
          <p:cNvPr id="9" name="Content Placeholder 3"/>
          <p:cNvSpPr>
            <a:spLocks noGrp="1"/>
          </p:cNvSpPr>
          <p:nvPr>
            <p:ph sz="quarter" idx="13"/>
          </p:nvPr>
        </p:nvSpPr>
        <p:spPr>
          <a:xfrm>
            <a:off x="457200" y="1153078"/>
            <a:ext cx="8229600" cy="22759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3"/>
          <p:cNvSpPr>
            <a:spLocks noGrp="1"/>
          </p:cNvSpPr>
          <p:nvPr>
            <p:ph sz="quarter" idx="14"/>
          </p:nvPr>
        </p:nvSpPr>
        <p:spPr>
          <a:xfrm>
            <a:off x="457201" y="3472070"/>
            <a:ext cx="8229600" cy="223285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550108477"/>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1_One Column TopBottom Top Smal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5" name="Rectangle 4"/>
          <p:cNvSpPr>
            <a:spLocks noGrp="1" noChangeArrowheads="1"/>
          </p:cNvSpPr>
          <p:nvPr>
            <p:ph type="dt" sz="half" idx="10"/>
          </p:nvPr>
        </p:nvSpPr>
        <p:spPr>
          <a:ln/>
        </p:spPr>
        <p:txBody>
          <a:bodyPr/>
          <a:lstStyle>
            <a:lvl1pPr>
              <a:defRPr/>
            </a:lvl1pPr>
          </a:lstStyle>
          <a:p>
            <a:fld id="{773DBF25-E58E-4557-ABE3-4C97FC711E54}" type="datetimeFigureOut">
              <a:rPr lang="en-US" smtClean="0"/>
              <a:t>2/24/2022</a:t>
            </a:fld>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Slide Number Placeholder 3"/>
          <p:cNvSpPr>
            <a:spLocks noGrp="1"/>
          </p:cNvSpPr>
          <p:nvPr>
            <p:ph type="sldNum" sz="quarter" idx="12"/>
          </p:nvPr>
        </p:nvSpPr>
        <p:spPr>
          <a:ln/>
        </p:spPr>
        <p:txBody>
          <a:bodyPr/>
          <a:lstStyle>
            <a:lvl1pPr>
              <a:defRPr/>
            </a:lvl1pPr>
          </a:lstStyle>
          <a:p>
            <a:fld id="{FE139A5D-E9CA-4F68-A8CA-657ECE4BBD58}" type="slidenum">
              <a:rPr lang="en-US" smtClean="0"/>
              <a:t>‹#›</a:t>
            </a:fld>
            <a:endParaRPr lang="en-US"/>
          </a:p>
        </p:txBody>
      </p:sp>
      <p:sp>
        <p:nvSpPr>
          <p:cNvPr id="9" name="Content Placeholder 3"/>
          <p:cNvSpPr>
            <a:spLocks noGrp="1"/>
          </p:cNvSpPr>
          <p:nvPr>
            <p:ph sz="quarter" idx="13"/>
          </p:nvPr>
        </p:nvSpPr>
        <p:spPr>
          <a:xfrm>
            <a:off x="457200" y="1153078"/>
            <a:ext cx="8229600" cy="882756"/>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3"/>
          <p:cNvSpPr>
            <a:spLocks noGrp="1"/>
          </p:cNvSpPr>
          <p:nvPr>
            <p:ph sz="quarter" idx="14"/>
          </p:nvPr>
        </p:nvSpPr>
        <p:spPr>
          <a:xfrm>
            <a:off x="457201" y="2057400"/>
            <a:ext cx="8229600" cy="36475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88442322"/>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1_Two Column Small Lef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5" name="Rectangle 4"/>
          <p:cNvSpPr>
            <a:spLocks noGrp="1" noChangeArrowheads="1"/>
          </p:cNvSpPr>
          <p:nvPr>
            <p:ph type="dt" sz="half" idx="10"/>
          </p:nvPr>
        </p:nvSpPr>
        <p:spPr>
          <a:ln/>
        </p:spPr>
        <p:txBody>
          <a:bodyPr/>
          <a:lstStyle>
            <a:lvl1pPr>
              <a:defRPr/>
            </a:lvl1pPr>
          </a:lstStyle>
          <a:p>
            <a:fld id="{773DBF25-E58E-4557-ABE3-4C97FC711E54}" type="datetimeFigureOut">
              <a:rPr lang="en-US" smtClean="0"/>
              <a:t>2/24/2022</a:t>
            </a:fld>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Slide Number Placeholder 3"/>
          <p:cNvSpPr>
            <a:spLocks noGrp="1"/>
          </p:cNvSpPr>
          <p:nvPr>
            <p:ph type="sldNum" sz="quarter" idx="12"/>
          </p:nvPr>
        </p:nvSpPr>
        <p:spPr>
          <a:ln/>
        </p:spPr>
        <p:txBody>
          <a:bodyPr/>
          <a:lstStyle>
            <a:lvl1pPr>
              <a:defRPr/>
            </a:lvl1pPr>
          </a:lstStyle>
          <a:p>
            <a:fld id="{FE139A5D-E9CA-4F68-A8CA-657ECE4BBD58}" type="slidenum">
              <a:rPr lang="en-US" smtClean="0"/>
              <a:t>‹#›</a:t>
            </a:fld>
            <a:endParaRPr lang="en-US"/>
          </a:p>
        </p:txBody>
      </p:sp>
      <p:sp>
        <p:nvSpPr>
          <p:cNvPr id="4" name="Content Placeholder 3"/>
          <p:cNvSpPr>
            <a:spLocks noGrp="1"/>
          </p:cNvSpPr>
          <p:nvPr>
            <p:ph sz="quarter" idx="13"/>
          </p:nvPr>
        </p:nvSpPr>
        <p:spPr>
          <a:xfrm>
            <a:off x="457201" y="1153077"/>
            <a:ext cx="1371600" cy="456192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3"/>
          <p:cNvSpPr>
            <a:spLocks noGrp="1"/>
          </p:cNvSpPr>
          <p:nvPr>
            <p:ph sz="quarter" idx="14"/>
          </p:nvPr>
        </p:nvSpPr>
        <p:spPr>
          <a:xfrm>
            <a:off x="1905001" y="1153077"/>
            <a:ext cx="6781800" cy="456192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098446088"/>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2_Two Column Small Lef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5" name="Rectangle 4"/>
          <p:cNvSpPr>
            <a:spLocks noGrp="1" noChangeArrowheads="1"/>
          </p:cNvSpPr>
          <p:nvPr>
            <p:ph type="dt" sz="half" idx="10"/>
          </p:nvPr>
        </p:nvSpPr>
        <p:spPr>
          <a:ln/>
        </p:spPr>
        <p:txBody>
          <a:bodyPr/>
          <a:lstStyle>
            <a:lvl1pPr>
              <a:defRPr/>
            </a:lvl1pPr>
          </a:lstStyle>
          <a:p>
            <a:fld id="{773DBF25-E58E-4557-ABE3-4C97FC711E54}" type="datetimeFigureOut">
              <a:rPr lang="en-US" smtClean="0"/>
              <a:t>2/24/2022</a:t>
            </a:fld>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Slide Number Placeholder 3"/>
          <p:cNvSpPr>
            <a:spLocks noGrp="1"/>
          </p:cNvSpPr>
          <p:nvPr>
            <p:ph type="sldNum" sz="quarter" idx="12"/>
          </p:nvPr>
        </p:nvSpPr>
        <p:spPr>
          <a:ln/>
        </p:spPr>
        <p:txBody>
          <a:bodyPr/>
          <a:lstStyle>
            <a:lvl1pPr>
              <a:defRPr/>
            </a:lvl1pPr>
          </a:lstStyle>
          <a:p>
            <a:fld id="{FE139A5D-E9CA-4F68-A8CA-657ECE4BBD58}" type="slidenum">
              <a:rPr lang="en-US" smtClean="0"/>
              <a:t>‹#›</a:t>
            </a:fld>
            <a:endParaRPr lang="en-US"/>
          </a:p>
        </p:txBody>
      </p:sp>
      <p:sp>
        <p:nvSpPr>
          <p:cNvPr id="4" name="Content Placeholder 3"/>
          <p:cNvSpPr>
            <a:spLocks noGrp="1"/>
          </p:cNvSpPr>
          <p:nvPr>
            <p:ph sz="quarter" idx="13"/>
          </p:nvPr>
        </p:nvSpPr>
        <p:spPr>
          <a:xfrm>
            <a:off x="457201" y="1153078"/>
            <a:ext cx="5943598" cy="4551846"/>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3"/>
          <p:cNvSpPr>
            <a:spLocks noGrp="1"/>
          </p:cNvSpPr>
          <p:nvPr>
            <p:ph sz="quarter" idx="14"/>
          </p:nvPr>
        </p:nvSpPr>
        <p:spPr>
          <a:xfrm>
            <a:off x="6400799" y="1153077"/>
            <a:ext cx="2286001" cy="4551845"/>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875090676"/>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1.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7" descr="FEMA Visual Template"/>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457200" y="198437"/>
            <a:ext cx="8229600" cy="639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endParaRPr lang="en-US" dirty="0"/>
          </a:p>
        </p:txBody>
      </p:sp>
      <p:sp>
        <p:nvSpPr>
          <p:cNvPr id="1028" name="Rectangle 3"/>
          <p:cNvSpPr>
            <a:spLocks noGrp="1" noChangeArrowheads="1"/>
          </p:cNvSpPr>
          <p:nvPr>
            <p:ph type="body" idx="1"/>
          </p:nvPr>
        </p:nvSpPr>
        <p:spPr bwMode="auto">
          <a:xfrm>
            <a:off x="457200" y="1068388"/>
            <a:ext cx="8229600" cy="4646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fontAlgn="auto">
              <a:spcBef>
                <a:spcPts val="0"/>
              </a:spcBef>
              <a:spcAft>
                <a:spcPts val="0"/>
              </a:spcAft>
              <a:defRPr sz="1400" b="0" smtClean="0">
                <a:latin typeface="+mn-lt"/>
                <a:cs typeface="+mn-cs"/>
              </a:defRPr>
            </a:lvl1pPr>
          </a:lstStyle>
          <a:p>
            <a:fld id="{773DBF25-E58E-4557-ABE3-4C97FC711E54}" type="datetimeFigureOut">
              <a:rPr lang="en-US" smtClean="0"/>
              <a:t>2/24/2022</a:t>
            </a:fld>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fontAlgn="auto">
              <a:spcBef>
                <a:spcPts val="0"/>
              </a:spcBef>
              <a:spcAft>
                <a:spcPts val="0"/>
              </a:spcAft>
              <a:defRPr sz="1400" b="0">
                <a:latin typeface="+mn-lt"/>
                <a:cs typeface="+mn-cs"/>
              </a:defRPr>
            </a:lvl1pPr>
          </a:lstStyle>
          <a:p>
            <a:endParaRPr lang="en-US"/>
          </a:p>
        </p:txBody>
      </p:sp>
      <p:cxnSp>
        <p:nvCxnSpPr>
          <p:cNvPr id="8" name="Straight Connector 7"/>
          <p:cNvCxnSpPr/>
          <p:nvPr/>
        </p:nvCxnSpPr>
        <p:spPr>
          <a:xfrm>
            <a:off x="457200" y="990600"/>
            <a:ext cx="8077200" cy="1588"/>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11" name="Slide Number Placeholder 3"/>
          <p:cNvSpPr>
            <a:spLocks noGrp="1"/>
          </p:cNvSpPr>
          <p:nvPr>
            <p:ph type="sldNum" sz="quarter" idx="4"/>
          </p:nvPr>
        </p:nvSpPr>
        <p:spPr bwMode="auto">
          <a:xfrm>
            <a:off x="6553200" y="6245225"/>
            <a:ext cx="2133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fontAlgn="auto">
              <a:spcBef>
                <a:spcPts val="0"/>
              </a:spcBef>
              <a:spcAft>
                <a:spcPts val="0"/>
              </a:spcAft>
              <a:defRPr sz="1600" b="0" i="0" baseline="0" smtClean="0">
                <a:solidFill>
                  <a:srgbClr val="F4F8FE"/>
                </a:solidFill>
                <a:latin typeface="+mn-lt"/>
                <a:cs typeface="+mn-cs"/>
              </a:defRPr>
            </a:lvl1pPr>
          </a:lstStyle>
          <a:p>
            <a:fld id="{FE139A5D-E9CA-4F68-A8CA-657ECE4BBD5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Lst>
  <p:transition>
    <p:wipe dir="r"/>
  </p:transition>
  <p:txStyles>
    <p:titleStyle>
      <a:lvl1pPr algn="l" rtl="0" eaLnBrk="1" fontAlgn="base" hangingPunct="1">
        <a:spcBef>
          <a:spcPct val="0"/>
        </a:spcBef>
        <a:spcAft>
          <a:spcPct val="0"/>
        </a:spcAft>
        <a:defRPr sz="3800" b="1">
          <a:solidFill>
            <a:srgbClr val="000066"/>
          </a:solidFill>
          <a:latin typeface="+mj-lt"/>
          <a:ea typeface="+mj-ea"/>
          <a:cs typeface="+mj-cs"/>
        </a:defRPr>
      </a:lvl1pPr>
      <a:lvl2pPr algn="l" rtl="0" eaLnBrk="1" fontAlgn="base" hangingPunct="1">
        <a:spcBef>
          <a:spcPct val="0"/>
        </a:spcBef>
        <a:spcAft>
          <a:spcPct val="0"/>
        </a:spcAft>
        <a:defRPr sz="3800" b="1">
          <a:solidFill>
            <a:srgbClr val="000066"/>
          </a:solidFill>
          <a:latin typeface="Times New Roman" pitchFamily="18" charset="0"/>
          <a:cs typeface="Arial" charset="0"/>
        </a:defRPr>
      </a:lvl2pPr>
      <a:lvl3pPr algn="l" rtl="0" eaLnBrk="1" fontAlgn="base" hangingPunct="1">
        <a:spcBef>
          <a:spcPct val="0"/>
        </a:spcBef>
        <a:spcAft>
          <a:spcPct val="0"/>
        </a:spcAft>
        <a:defRPr sz="3800" b="1">
          <a:solidFill>
            <a:srgbClr val="000066"/>
          </a:solidFill>
          <a:latin typeface="Times New Roman" pitchFamily="18" charset="0"/>
          <a:cs typeface="Arial" charset="0"/>
        </a:defRPr>
      </a:lvl3pPr>
      <a:lvl4pPr algn="l" rtl="0" eaLnBrk="1" fontAlgn="base" hangingPunct="1">
        <a:spcBef>
          <a:spcPct val="0"/>
        </a:spcBef>
        <a:spcAft>
          <a:spcPct val="0"/>
        </a:spcAft>
        <a:defRPr sz="3800" b="1">
          <a:solidFill>
            <a:srgbClr val="000066"/>
          </a:solidFill>
          <a:latin typeface="Times New Roman" pitchFamily="18" charset="0"/>
          <a:cs typeface="Arial" charset="0"/>
        </a:defRPr>
      </a:lvl4pPr>
      <a:lvl5pPr algn="l" rtl="0" eaLnBrk="1" fontAlgn="base" hangingPunct="1">
        <a:spcBef>
          <a:spcPct val="0"/>
        </a:spcBef>
        <a:spcAft>
          <a:spcPct val="0"/>
        </a:spcAft>
        <a:defRPr sz="3800" b="1">
          <a:solidFill>
            <a:srgbClr val="000066"/>
          </a:solidFill>
          <a:latin typeface="Times New Roman" pitchFamily="18" charset="0"/>
          <a:cs typeface="Arial" charset="0"/>
        </a:defRPr>
      </a:lvl5pPr>
      <a:lvl6pPr marL="457200" algn="l" rtl="0" eaLnBrk="1" fontAlgn="base" hangingPunct="1">
        <a:spcBef>
          <a:spcPct val="0"/>
        </a:spcBef>
        <a:spcAft>
          <a:spcPct val="0"/>
        </a:spcAft>
        <a:defRPr sz="3800" b="1">
          <a:solidFill>
            <a:srgbClr val="000066"/>
          </a:solidFill>
          <a:latin typeface="Times New Roman" pitchFamily="18" charset="0"/>
          <a:cs typeface="Arial" charset="0"/>
        </a:defRPr>
      </a:lvl6pPr>
      <a:lvl7pPr marL="914400" algn="l" rtl="0" eaLnBrk="1" fontAlgn="base" hangingPunct="1">
        <a:spcBef>
          <a:spcPct val="0"/>
        </a:spcBef>
        <a:spcAft>
          <a:spcPct val="0"/>
        </a:spcAft>
        <a:defRPr sz="3800" b="1">
          <a:solidFill>
            <a:srgbClr val="000066"/>
          </a:solidFill>
          <a:latin typeface="Times New Roman" pitchFamily="18" charset="0"/>
          <a:cs typeface="Arial" charset="0"/>
        </a:defRPr>
      </a:lvl7pPr>
      <a:lvl8pPr marL="1371600" algn="l" rtl="0" eaLnBrk="1" fontAlgn="base" hangingPunct="1">
        <a:spcBef>
          <a:spcPct val="0"/>
        </a:spcBef>
        <a:spcAft>
          <a:spcPct val="0"/>
        </a:spcAft>
        <a:defRPr sz="3800" b="1">
          <a:solidFill>
            <a:srgbClr val="000066"/>
          </a:solidFill>
          <a:latin typeface="Times New Roman" pitchFamily="18" charset="0"/>
          <a:cs typeface="Arial" charset="0"/>
        </a:defRPr>
      </a:lvl8pPr>
      <a:lvl9pPr marL="1828800" algn="l" rtl="0" eaLnBrk="1" fontAlgn="base" hangingPunct="1">
        <a:spcBef>
          <a:spcPct val="0"/>
        </a:spcBef>
        <a:spcAft>
          <a:spcPct val="0"/>
        </a:spcAft>
        <a:defRPr sz="3800" b="1">
          <a:solidFill>
            <a:srgbClr val="000066"/>
          </a:solidFill>
          <a:latin typeface="Times New Roman" pitchFamily="18" charset="0"/>
          <a:cs typeface="Arial" charset="0"/>
        </a:defRPr>
      </a:lvl9pPr>
    </p:titleStyle>
    <p:bodyStyle>
      <a:lvl1pPr marL="0" indent="0" algn="l" rtl="0" eaLnBrk="1" fontAlgn="base" hangingPunct="1">
        <a:spcBef>
          <a:spcPct val="20000"/>
        </a:spcBef>
        <a:spcAft>
          <a:spcPct val="0"/>
        </a:spcAft>
        <a:buNone/>
        <a:tabLst>
          <a:tab pos="401638" algn="l"/>
        </a:tabLst>
        <a:defRPr sz="2800" b="0" baseline="0">
          <a:solidFill>
            <a:srgbClr val="000066"/>
          </a:solidFill>
          <a:latin typeface="+mn-lt"/>
          <a:ea typeface="+mn-ea"/>
          <a:cs typeface="+mn-cs"/>
        </a:defRPr>
      </a:lvl1pPr>
      <a:lvl2pPr marL="457200" indent="-342900" algn="l" rtl="0" eaLnBrk="1" fontAlgn="base" hangingPunct="1">
        <a:spcBef>
          <a:spcPct val="20000"/>
        </a:spcBef>
        <a:spcAft>
          <a:spcPct val="0"/>
        </a:spcAft>
        <a:buFont typeface="Arial" panose="020B0604020202020204" pitchFamily="34" charset="0"/>
        <a:buChar char="•"/>
        <a:tabLst>
          <a:tab pos="401638" algn="l"/>
        </a:tabLst>
        <a:defRPr sz="2800" b="0" baseline="0">
          <a:solidFill>
            <a:srgbClr val="000066"/>
          </a:solidFill>
          <a:latin typeface="+mn-lt"/>
          <a:cs typeface="+mn-cs"/>
        </a:defRPr>
      </a:lvl2pPr>
      <a:lvl3pPr marL="914400" indent="-342900" algn="l" rtl="0" eaLnBrk="1" fontAlgn="base" hangingPunct="1">
        <a:spcBef>
          <a:spcPct val="20000"/>
        </a:spcBef>
        <a:spcAft>
          <a:spcPct val="0"/>
        </a:spcAft>
        <a:buFont typeface="Wingdings" pitchFamily="2" charset="2"/>
        <a:buChar char="§"/>
        <a:tabLst>
          <a:tab pos="401638" algn="l"/>
        </a:tabLst>
        <a:defRPr sz="2800" b="0" baseline="0">
          <a:solidFill>
            <a:srgbClr val="000066"/>
          </a:solidFill>
          <a:latin typeface="+mn-lt"/>
          <a:cs typeface="+mn-cs"/>
        </a:defRPr>
      </a:lvl3pPr>
      <a:lvl4pPr marL="1371600" indent="-342900" algn="l" rtl="0" eaLnBrk="1" fontAlgn="base" hangingPunct="1">
        <a:spcBef>
          <a:spcPct val="20000"/>
        </a:spcBef>
        <a:spcAft>
          <a:spcPct val="0"/>
        </a:spcAft>
        <a:buFont typeface="Wingdings" pitchFamily="2" charset="2"/>
        <a:buChar char="§"/>
        <a:tabLst>
          <a:tab pos="401638" algn="l"/>
        </a:tabLst>
        <a:defRPr sz="2800" b="0" baseline="0">
          <a:solidFill>
            <a:srgbClr val="000066"/>
          </a:solidFill>
          <a:latin typeface="+mn-lt"/>
          <a:cs typeface="+mn-cs"/>
        </a:defRPr>
      </a:lvl4pPr>
      <a:lvl5pPr marL="2174875" indent="-228600" algn="l" rtl="0" eaLnBrk="1" fontAlgn="base" hangingPunct="1">
        <a:spcBef>
          <a:spcPct val="20000"/>
        </a:spcBef>
        <a:spcAft>
          <a:spcPct val="0"/>
        </a:spcAft>
        <a:buChar char="»"/>
        <a:tabLst>
          <a:tab pos="401638" algn="l"/>
        </a:tabLst>
        <a:defRPr sz="2000" b="1">
          <a:solidFill>
            <a:srgbClr val="000066"/>
          </a:solidFill>
          <a:latin typeface="+mn-lt"/>
          <a:cs typeface="+mn-cs"/>
        </a:defRPr>
      </a:lvl5pPr>
      <a:lvl6pPr marL="2632075" indent="-228600" algn="l" rtl="0" eaLnBrk="1" fontAlgn="base" hangingPunct="1">
        <a:spcBef>
          <a:spcPct val="20000"/>
        </a:spcBef>
        <a:spcAft>
          <a:spcPct val="0"/>
        </a:spcAft>
        <a:buChar char="»"/>
        <a:tabLst>
          <a:tab pos="401638" algn="l"/>
        </a:tabLst>
        <a:defRPr sz="2000" b="1">
          <a:solidFill>
            <a:srgbClr val="000066"/>
          </a:solidFill>
          <a:latin typeface="+mn-lt"/>
          <a:cs typeface="+mn-cs"/>
        </a:defRPr>
      </a:lvl6pPr>
      <a:lvl7pPr marL="3089275" indent="-228600" algn="l" rtl="0" eaLnBrk="1" fontAlgn="base" hangingPunct="1">
        <a:spcBef>
          <a:spcPct val="20000"/>
        </a:spcBef>
        <a:spcAft>
          <a:spcPct val="0"/>
        </a:spcAft>
        <a:buChar char="»"/>
        <a:tabLst>
          <a:tab pos="401638" algn="l"/>
        </a:tabLst>
        <a:defRPr sz="2000" b="1">
          <a:solidFill>
            <a:srgbClr val="000066"/>
          </a:solidFill>
          <a:latin typeface="+mn-lt"/>
          <a:cs typeface="+mn-cs"/>
        </a:defRPr>
      </a:lvl7pPr>
      <a:lvl8pPr marL="3546475" indent="-228600" algn="l" rtl="0" eaLnBrk="1" fontAlgn="base" hangingPunct="1">
        <a:spcBef>
          <a:spcPct val="20000"/>
        </a:spcBef>
        <a:spcAft>
          <a:spcPct val="0"/>
        </a:spcAft>
        <a:buChar char="»"/>
        <a:tabLst>
          <a:tab pos="401638" algn="l"/>
        </a:tabLst>
        <a:defRPr sz="2000" b="1">
          <a:solidFill>
            <a:srgbClr val="000066"/>
          </a:solidFill>
          <a:latin typeface="+mn-lt"/>
          <a:cs typeface="+mn-cs"/>
        </a:defRPr>
      </a:lvl8pPr>
      <a:lvl9pPr marL="4003675" indent="-228600" algn="l" rtl="0" eaLnBrk="1" fontAlgn="base" hangingPunct="1">
        <a:spcBef>
          <a:spcPct val="20000"/>
        </a:spcBef>
        <a:spcAft>
          <a:spcPct val="0"/>
        </a:spcAft>
        <a:buChar char="»"/>
        <a:tabLst>
          <a:tab pos="401638" algn="l"/>
        </a:tabLst>
        <a:defRPr sz="2000" b="1">
          <a:solidFill>
            <a:srgbClr val="000066"/>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6.xml"/><Relationship Id="rId1" Type="http://schemas.openxmlformats.org/officeDocument/2006/relationships/video" Target="file:///\\EMSM2S2\MyDocs$\jpeters9\Desktop\LOCAL%20Working\Exports\2020%20Exports\E0800\8-3-2020\extracted\F64020524153226B14131308000DD932.mp4"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fema.gov/media-library/assets/documents/177222"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www.fema.gov/national-preparedness-resource-library"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training.fema.gov/is/sidpiv.aspx?eid=IS800d" TargetMode="External"/><Relationship Id="rId2" Type="http://schemas.openxmlformats.org/officeDocument/2006/relationships/hyperlink" Target="http://www.fema.gov/national-planning-frameworks" TargetMode="External"/><Relationship Id="rId1" Type="http://schemas.openxmlformats.org/officeDocument/2006/relationships/slideLayout" Target="../slideLayouts/slideLayout2.xml"/><Relationship Id="rId4" Type="http://schemas.openxmlformats.org/officeDocument/2006/relationships/hyperlink" Target="https://training.fema.gov/is/sidpiv.aspx?eid=IS800d" TargetMode="External"/></Relationships>
</file>

<file path=ppt/slides/_rels/slide19.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Bef>
                <a:spcPct val="100000"/>
              </a:spcBef>
              <a:buSzPct val="99000"/>
            </a:pPr>
            <a:r>
              <a:rPr lang="en-US"/>
              <a:t>Purpose of Coordinating Structures</a:t>
            </a:r>
          </a:p>
        </p:txBody>
      </p:sp>
      <p:sp>
        <p:nvSpPr>
          <p:cNvPr id="3" name="Content Placeholder 2">
            <a:extLst>
              <a:ext uri="{FF2B5EF4-FFF2-40B4-BE49-F238E27FC236}">
                <a16:creationId xmlns:a16="http://schemas.microsoft.com/office/drawing/2014/main" id="{5BB657E1-BBB9-41B0-B5C6-D6CB8906135D}"/>
              </a:ext>
            </a:extLst>
          </p:cNvPr>
          <p:cNvSpPr>
            <a:spLocks noGrp="1"/>
          </p:cNvSpPr>
          <p:nvPr>
            <p:ph idx="1"/>
          </p:nvPr>
        </p:nvSpPr>
        <p:spPr/>
        <p:txBody>
          <a:bodyPr>
            <a:normAutofit fontScale="55000" lnSpcReduction="20000"/>
          </a:bodyPr>
          <a:lstStyle/>
          <a:p>
            <a:pPr fontAlgn="auto">
              <a:spcBef>
                <a:spcPct val="100000"/>
              </a:spcBef>
              <a:buSzPct val="99000"/>
              <a:tabLst/>
            </a:pPr>
            <a:r>
              <a:rPr lang="en-US" kern="1200" dirty="0">
                <a:sym typeface="Arial"/>
              </a:rPr>
              <a:t>Operational coordination occurs across various government levels and consists of actions and activities that enable decision makers to determine appropriate courses of action and provide oversight for all types of incidents, including complex homeland security operations, to achieve unity of effort and effective outcomes. </a:t>
            </a:r>
          </a:p>
          <a:p>
            <a:pPr fontAlgn="auto">
              <a:spcBef>
                <a:spcPct val="100000"/>
              </a:spcBef>
              <a:buSzPct val="99000"/>
              <a:tabLst/>
            </a:pPr>
            <a:r>
              <a:rPr lang="en-US" kern="1200" dirty="0">
                <a:sym typeface="Arial"/>
              </a:rPr>
              <a:t>Coordinating structures help organize and measure the whole community’s capabilities in order to: </a:t>
            </a:r>
          </a:p>
          <a:p>
            <a:pPr marL="254000" lvl="1" indent="-254000" fontAlgn="auto">
              <a:spcBef>
                <a:spcPct val="100000"/>
              </a:spcBef>
              <a:buSzPct val="99000"/>
              <a:buFont typeface="Arial"/>
              <a:buChar char="•"/>
              <a:tabLst/>
            </a:pPr>
            <a:r>
              <a:rPr lang="en-US" kern="1200" dirty="0">
                <a:ea typeface="+mn-ea"/>
                <a:sym typeface="Arial"/>
              </a:rPr>
              <a:t>Address the requirements of the Response mission area </a:t>
            </a:r>
          </a:p>
          <a:p>
            <a:pPr marL="254000" lvl="1" indent="-254000" fontAlgn="auto">
              <a:spcBef>
                <a:spcPct val="100000"/>
              </a:spcBef>
              <a:buSzPct val="99000"/>
              <a:buFont typeface="Arial"/>
              <a:buChar char="•"/>
              <a:tabLst/>
            </a:pPr>
            <a:r>
              <a:rPr lang="en-US" kern="1200" dirty="0">
                <a:ea typeface="+mn-ea"/>
                <a:sym typeface="Arial"/>
              </a:rPr>
              <a:t>Facilitate problem solving </a:t>
            </a:r>
          </a:p>
          <a:p>
            <a:pPr marL="254000" lvl="1" indent="-254000" fontAlgn="auto">
              <a:spcBef>
                <a:spcPct val="100000"/>
              </a:spcBef>
              <a:buSzPct val="99000"/>
              <a:buFont typeface="Arial"/>
              <a:buChar char="•"/>
              <a:tabLst/>
            </a:pPr>
            <a:r>
              <a:rPr lang="en-US" kern="1200" dirty="0">
                <a:ea typeface="+mn-ea"/>
                <a:sym typeface="Arial"/>
              </a:rPr>
              <a:t>Improve access to response resources </a:t>
            </a:r>
          </a:p>
          <a:p>
            <a:pPr marL="254000" lvl="1" indent="-254000" fontAlgn="auto">
              <a:spcBef>
                <a:spcPct val="100000"/>
              </a:spcBef>
              <a:buSzPct val="99000"/>
              <a:buFont typeface="Arial"/>
              <a:buChar char="•"/>
              <a:tabLst/>
            </a:pPr>
            <a:r>
              <a:rPr lang="en-US" kern="1200" dirty="0">
                <a:ea typeface="+mn-ea"/>
                <a:sym typeface="Arial"/>
              </a:rPr>
              <a:t>Foster coordination prior to and following an incident </a:t>
            </a:r>
          </a:p>
          <a:p>
            <a:pPr>
              <a:spcBef>
                <a:spcPct val="100000"/>
              </a:spcBef>
              <a:buSzPct val="99000"/>
            </a:pPr>
            <a:r>
              <a:rPr lang="en-US" kern="1200" dirty="0">
                <a:sym typeface="Arial"/>
              </a:rPr>
              <a:t>The coordinating structures used to organize response efforts must be scalable, flexible, and adaptable so they can be partially or fully implemented to allow for delivery of the exact resources that are needed, and with a level of coordination appropriate to each incident. </a:t>
            </a:r>
            <a:endParaRPr lang="en-US" dirty="0"/>
          </a:p>
        </p:txBody>
      </p:sp>
      <p:sp>
        <p:nvSpPr>
          <p:cNvPr id="6" name="Slide Number Placeholder 5">
            <a:extLst>
              <a:ext uri="{FF2B5EF4-FFF2-40B4-BE49-F238E27FC236}">
                <a16:creationId xmlns:a16="http://schemas.microsoft.com/office/drawing/2014/main" id="{DE2CEDF8-F5F9-45BB-872A-473F70FF561D}"/>
              </a:ext>
            </a:extLst>
          </p:cNvPr>
          <p:cNvSpPr>
            <a:spLocks noGrp="1"/>
          </p:cNvSpPr>
          <p:nvPr>
            <p:ph type="sldNum" sz="quarter" idx="12"/>
          </p:nvPr>
        </p:nvSpPr>
        <p:spPr/>
        <p:txBody>
          <a:bodyPr/>
          <a:lstStyle/>
          <a:p>
            <a:pPr>
              <a:spcBef>
                <a:spcPts val="100"/>
              </a:spcBef>
              <a:buSzPct val="99000"/>
            </a:pPr>
            <a:fld id="{FE139A5D-E9CA-4F68-A8CA-657ECE4BBD58}" type="slidenum">
              <a:rPr lang="en-US" smtClean="0"/>
              <a:pPr>
                <a:spcBef>
                  <a:spcPts val="100"/>
                </a:spcBef>
                <a:buSzPct val="99000"/>
              </a:pPr>
              <a:t>1</a:t>
            </a:fld>
            <a:endParaRPr lang="en-US"/>
          </a:p>
        </p:txBody>
      </p:sp>
    </p:spTree>
    <p:extLst>
      <p:ext uri="{BB962C8B-B14F-4D97-AF65-F5344CB8AC3E}">
        <p14:creationId xmlns:p14="http://schemas.microsoft.com/office/powerpoint/2010/main" val="3469782293"/>
      </p:ext>
    </p:extLst>
  </p:cSld>
  <p:clrMapOvr>
    <a:masterClrMapping/>
  </p:clrMapOvr>
  <p:transition>
    <p:wipe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Bef>
                <a:spcPct val="100000"/>
              </a:spcBef>
              <a:buSzPct val="99000"/>
            </a:pPr>
            <a:r>
              <a:rPr lang="en-US"/>
              <a:t>Knowledge Review 1</a:t>
            </a:r>
          </a:p>
        </p:txBody>
      </p:sp>
      <p:sp>
        <p:nvSpPr>
          <p:cNvPr id="3" name="Content Placeholder 2">
            <a:extLst>
              <a:ext uri="{FF2B5EF4-FFF2-40B4-BE49-F238E27FC236}">
                <a16:creationId xmlns:a16="http://schemas.microsoft.com/office/drawing/2014/main" id="{3D335334-B136-43AB-825A-9C24839B47D9}"/>
              </a:ext>
            </a:extLst>
          </p:cNvPr>
          <p:cNvSpPr>
            <a:spLocks noGrp="1"/>
          </p:cNvSpPr>
          <p:nvPr>
            <p:ph idx="1"/>
          </p:nvPr>
        </p:nvSpPr>
        <p:spPr/>
        <p:txBody>
          <a:bodyPr/>
          <a:lstStyle/>
          <a:p>
            <a:pPr fontAlgn="auto">
              <a:spcBef>
                <a:spcPct val="100000"/>
              </a:spcBef>
              <a:spcAft>
                <a:spcPts val="0"/>
              </a:spcAft>
              <a:buSzPct val="99000"/>
              <a:tabLst/>
            </a:pPr>
            <a:r>
              <a:rPr lang="en-US" kern="1200" dirty="0">
                <a:sym typeface="Arial"/>
              </a:rPr>
              <a:t>Based on the information presented, let's take a few minutes to discuss how do coordination structures help organize and measure the whole community's capabilities? </a:t>
            </a:r>
          </a:p>
          <a:p>
            <a:pPr fontAlgn="auto">
              <a:spcBef>
                <a:spcPct val="100000"/>
              </a:spcBef>
              <a:spcAft>
                <a:spcPts val="0"/>
              </a:spcAft>
              <a:buSzPct val="99000"/>
              <a:tabLst/>
            </a:pPr>
            <a:r>
              <a:rPr lang="en-US" kern="1200" dirty="0">
                <a:sym typeface="Arial"/>
              </a:rPr>
              <a:t>Be prepared to discuss your answer.</a:t>
            </a:r>
            <a:endParaRPr lang="en-US" dirty="0"/>
          </a:p>
        </p:txBody>
      </p:sp>
      <p:sp>
        <p:nvSpPr>
          <p:cNvPr id="6" name="Slide Number Placeholder 5">
            <a:extLst>
              <a:ext uri="{FF2B5EF4-FFF2-40B4-BE49-F238E27FC236}">
                <a16:creationId xmlns:a16="http://schemas.microsoft.com/office/drawing/2014/main" id="{EE8252A6-81A9-474E-B192-AA37F7229158}"/>
              </a:ext>
            </a:extLst>
          </p:cNvPr>
          <p:cNvSpPr>
            <a:spLocks noGrp="1"/>
          </p:cNvSpPr>
          <p:nvPr>
            <p:ph type="sldNum" sz="quarter" idx="12"/>
          </p:nvPr>
        </p:nvSpPr>
        <p:spPr/>
        <p:txBody>
          <a:bodyPr/>
          <a:lstStyle/>
          <a:p>
            <a:pPr>
              <a:spcBef>
                <a:spcPts val="100"/>
              </a:spcBef>
              <a:buSzPct val="99000"/>
            </a:pPr>
            <a:fld id="{FE139A5D-E9CA-4F68-A8CA-657ECE4BBD58}" type="slidenum">
              <a:rPr lang="en-US" smtClean="0"/>
              <a:pPr>
                <a:spcBef>
                  <a:spcPts val="100"/>
                </a:spcBef>
                <a:buSzPct val="99000"/>
              </a:pPr>
              <a:t>10</a:t>
            </a:fld>
            <a:endParaRPr lang="en-US"/>
          </a:p>
        </p:txBody>
      </p:sp>
    </p:spTree>
    <p:extLst>
      <p:ext uri="{BB962C8B-B14F-4D97-AF65-F5344CB8AC3E}">
        <p14:creationId xmlns:p14="http://schemas.microsoft.com/office/powerpoint/2010/main" val="4147208478"/>
      </p:ext>
    </p:extLst>
  </p:cSld>
  <p:clrMapOvr>
    <a:masterClrMapping/>
  </p:clrMapOvr>
  <p:transition>
    <p:wipe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Bef>
                <a:spcPct val="100000"/>
              </a:spcBef>
              <a:buSzPct val="99000"/>
            </a:pPr>
            <a:r>
              <a:rPr lang="en-US"/>
              <a:t>Unified Coordination</a:t>
            </a:r>
          </a:p>
        </p:txBody>
      </p:sp>
      <p:sp>
        <p:nvSpPr>
          <p:cNvPr id="3" name="Content Placeholder 2">
            <a:extLst>
              <a:ext uri="{FF2B5EF4-FFF2-40B4-BE49-F238E27FC236}">
                <a16:creationId xmlns:a16="http://schemas.microsoft.com/office/drawing/2014/main" id="{722ADD07-BA06-45A6-9F3D-65B9042A9888}"/>
              </a:ext>
            </a:extLst>
          </p:cNvPr>
          <p:cNvSpPr>
            <a:spLocks noGrp="1"/>
          </p:cNvSpPr>
          <p:nvPr>
            <p:ph sz="quarter" idx="13"/>
          </p:nvPr>
        </p:nvSpPr>
        <p:spPr/>
        <p:txBody>
          <a:bodyPr>
            <a:noAutofit/>
          </a:bodyPr>
          <a:lstStyle/>
          <a:p>
            <a:pPr fontAlgn="auto">
              <a:spcBef>
                <a:spcPts val="600"/>
              </a:spcBef>
              <a:spcAft>
                <a:spcPts val="0"/>
              </a:spcAft>
              <a:buSzPct val="99000"/>
              <a:tabLst/>
            </a:pPr>
            <a:r>
              <a:rPr lang="en-US" sz="1200" kern="1200" dirty="0">
                <a:sym typeface="Arial"/>
              </a:rPr>
              <a:t>Unified coordination is the term used to describe the primary state/tribal/territorial/insular area/federal incident management activities conducted at the incident level. Unified coordination is typically directed from a Joint Field Office (JFO), a temporary federal facility that provides a central location for coordination of response efforts.</a:t>
            </a:r>
          </a:p>
          <a:p>
            <a:pPr fontAlgn="auto">
              <a:spcBef>
                <a:spcPts val="600"/>
              </a:spcBef>
              <a:spcAft>
                <a:spcPts val="0"/>
              </a:spcAft>
              <a:buSzPct val="99000"/>
              <a:tabLst/>
            </a:pPr>
            <a:r>
              <a:rPr lang="en-US" sz="1200" kern="1200" dirty="0">
                <a:sym typeface="Arial"/>
              </a:rPr>
              <a:t>The Unified Coordination Group (UCG) is composed of senior leaders representing state, tribal, territorial, insular area and federal interests and, in certain circumstances, local jurisdictions, the private sector, and NGOs.</a:t>
            </a:r>
          </a:p>
          <a:p>
            <a:pPr fontAlgn="auto">
              <a:spcBef>
                <a:spcPts val="600"/>
              </a:spcBef>
              <a:spcAft>
                <a:spcPts val="0"/>
              </a:spcAft>
              <a:buSzPct val="99000"/>
              <a:tabLst/>
            </a:pPr>
            <a:r>
              <a:rPr lang="en-US" sz="1200" kern="1200" dirty="0">
                <a:sym typeface="Arial"/>
              </a:rPr>
              <a:t>Federal Interagency Operational Plans (FIOPs) describe how the Federal government aligns resources and delivers core capabilities to reach our shared National Preparedness Goal. </a:t>
            </a:r>
          </a:p>
          <a:p>
            <a:pPr fontAlgn="auto">
              <a:spcBef>
                <a:spcPts val="600"/>
              </a:spcBef>
              <a:spcAft>
                <a:spcPts val="0"/>
              </a:spcAft>
              <a:buSzPct val="99000"/>
              <a:tabLst/>
            </a:pPr>
            <a:r>
              <a:rPr lang="en-US" sz="1200" kern="1200" dirty="0">
                <a:sym typeface="Arial"/>
              </a:rPr>
              <a:t>To learn more about Response FIOP, please read the notes.</a:t>
            </a:r>
          </a:p>
          <a:p>
            <a:pPr fontAlgn="auto">
              <a:spcBef>
                <a:spcPts val="600"/>
              </a:spcBef>
              <a:spcAft>
                <a:spcPts val="0"/>
              </a:spcAft>
              <a:buSzPct val="99000"/>
              <a:tabLst/>
            </a:pPr>
            <a:r>
              <a:rPr lang="en-US" sz="1200" kern="1200" dirty="0">
                <a:sym typeface="Arial"/>
              </a:rPr>
              <a:t>To learn more about Unified Coordination Staff Description, please read the notes. </a:t>
            </a:r>
            <a:endParaRPr lang="en-US" sz="1200" dirty="0"/>
          </a:p>
        </p:txBody>
      </p:sp>
      <p:pic>
        <p:nvPicPr>
          <p:cNvPr id="8" name="Content Placeholder 7" descr="A chart diagramming the Unified Coordination Staff structure. A full description of this chart is available in the Student Manual and Instructor's Guide.">
            <a:extLst>
              <a:ext uri="{FF2B5EF4-FFF2-40B4-BE49-F238E27FC236}">
                <a16:creationId xmlns:a16="http://schemas.microsoft.com/office/drawing/2014/main" id="{609C0575-9304-451B-A756-7120799F99D4}"/>
              </a:ext>
            </a:extLst>
          </p:cNvPr>
          <p:cNvPicPr>
            <a:picLocks noGrp="1" noChangeAspect="1"/>
          </p:cNvPicPr>
          <p:nvPr>
            <p:ph sz="quarter" idx="14"/>
          </p:nvPr>
        </p:nvPicPr>
        <p:blipFill>
          <a:blip r:embed="rId2">
            <a:extLst>
              <a:ext uri="{28A0092B-C50C-407E-A947-70E740481C1C}">
                <a14:useLocalDpi xmlns:a14="http://schemas.microsoft.com/office/drawing/2010/main" val="0"/>
              </a:ext>
            </a:extLst>
          </a:blip>
          <a:stretch>
            <a:fillRect/>
          </a:stretch>
        </p:blipFill>
        <p:spPr>
          <a:xfrm>
            <a:off x="2953482" y="3471863"/>
            <a:ext cx="3237036" cy="2233612"/>
          </a:xfrm>
          <a:prstGeom prst="rect">
            <a:avLst/>
          </a:prstGeom>
        </p:spPr>
      </p:pic>
      <p:sp>
        <p:nvSpPr>
          <p:cNvPr id="9" name="Slide Number Placeholder 8">
            <a:extLst>
              <a:ext uri="{FF2B5EF4-FFF2-40B4-BE49-F238E27FC236}">
                <a16:creationId xmlns:a16="http://schemas.microsoft.com/office/drawing/2014/main" id="{67D284A2-401E-4E55-844C-DB63B801BAB2}"/>
              </a:ext>
            </a:extLst>
          </p:cNvPr>
          <p:cNvSpPr>
            <a:spLocks noGrp="1"/>
          </p:cNvSpPr>
          <p:nvPr>
            <p:ph type="sldNum" sz="quarter" idx="12"/>
          </p:nvPr>
        </p:nvSpPr>
        <p:spPr/>
        <p:txBody>
          <a:bodyPr/>
          <a:lstStyle/>
          <a:p>
            <a:pPr>
              <a:spcBef>
                <a:spcPts val="100"/>
              </a:spcBef>
              <a:buSzPct val="99000"/>
            </a:pPr>
            <a:fld id="{FE139A5D-E9CA-4F68-A8CA-657ECE4BBD58}" type="slidenum">
              <a:rPr lang="en-US" smtClean="0"/>
              <a:pPr>
                <a:spcBef>
                  <a:spcPts val="100"/>
                </a:spcBef>
                <a:buSzPct val="99000"/>
              </a:pPr>
              <a:t>11</a:t>
            </a:fld>
            <a:endParaRPr lang="en-US"/>
          </a:p>
        </p:txBody>
      </p:sp>
    </p:spTree>
    <p:extLst>
      <p:ext uri="{BB962C8B-B14F-4D97-AF65-F5344CB8AC3E}">
        <p14:creationId xmlns:p14="http://schemas.microsoft.com/office/powerpoint/2010/main" val="688208732"/>
      </p:ext>
    </p:extLst>
  </p:cSld>
  <p:clrMapOvr>
    <a:masterClrMapping/>
  </p:clrMapOvr>
  <p:transition>
    <p:wipe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Bef>
                <a:spcPct val="100000"/>
              </a:spcBef>
              <a:buSzPct val="99000"/>
            </a:pPr>
            <a:r>
              <a:rPr lang="en-US"/>
              <a:t>ESF Definitions</a:t>
            </a:r>
          </a:p>
        </p:txBody>
      </p:sp>
      <p:sp>
        <p:nvSpPr>
          <p:cNvPr id="7" name="Slide Number Placeholder 6">
            <a:extLst>
              <a:ext uri="{FF2B5EF4-FFF2-40B4-BE49-F238E27FC236}">
                <a16:creationId xmlns:a16="http://schemas.microsoft.com/office/drawing/2014/main" id="{21B08906-B709-43A7-8200-AB969E906B2A}"/>
              </a:ext>
            </a:extLst>
          </p:cNvPr>
          <p:cNvSpPr>
            <a:spLocks noGrp="1"/>
          </p:cNvSpPr>
          <p:nvPr>
            <p:ph type="sldNum" sz="quarter" idx="12"/>
          </p:nvPr>
        </p:nvSpPr>
        <p:spPr/>
        <p:txBody>
          <a:bodyPr/>
          <a:lstStyle/>
          <a:p>
            <a:pPr>
              <a:spcBef>
                <a:spcPts val="100"/>
              </a:spcBef>
              <a:buSzPct val="99000"/>
            </a:pPr>
            <a:fld id="{FE139A5D-E9CA-4F68-A8CA-657ECE4BBD58}" type="slidenum">
              <a:rPr lang="en-US" smtClean="0"/>
              <a:pPr>
                <a:spcBef>
                  <a:spcPts val="100"/>
                </a:spcBef>
                <a:buSzPct val="99000"/>
              </a:pPr>
              <a:t>12</a:t>
            </a:fld>
            <a:endParaRPr lang="en-US"/>
          </a:p>
        </p:txBody>
      </p:sp>
      <p:sp>
        <p:nvSpPr>
          <p:cNvPr id="3" name="Content Placeholder 2">
            <a:extLst>
              <a:ext uri="{FF2B5EF4-FFF2-40B4-BE49-F238E27FC236}">
                <a16:creationId xmlns:a16="http://schemas.microsoft.com/office/drawing/2014/main" id="{4AE34F1C-0FA8-40F8-8ECB-E88082B8481C}"/>
              </a:ext>
            </a:extLst>
          </p:cNvPr>
          <p:cNvSpPr>
            <a:spLocks noGrp="1"/>
          </p:cNvSpPr>
          <p:nvPr>
            <p:ph sz="quarter" idx="13"/>
          </p:nvPr>
        </p:nvSpPr>
        <p:spPr/>
        <p:txBody>
          <a:bodyPr>
            <a:normAutofit fontScale="47500" lnSpcReduction="20000"/>
          </a:bodyPr>
          <a:lstStyle/>
          <a:p>
            <a:pPr fontAlgn="auto">
              <a:spcBef>
                <a:spcPct val="100000"/>
              </a:spcBef>
              <a:spcAft>
                <a:spcPts val="0"/>
              </a:spcAft>
              <a:buSzPct val="99000"/>
              <a:tabLst/>
            </a:pPr>
            <a:r>
              <a:rPr lang="en-US" kern="1200" dirty="0">
                <a:sym typeface="Arial"/>
              </a:rPr>
              <a:t>Coordination of Federal incident response is accomplished through Emergency Support Functions (ESFs). ESFs are organized groups of government and private-sector entities that provide personnel, supplies, facilities, and equipment.</a:t>
            </a:r>
          </a:p>
          <a:p>
            <a:pPr fontAlgn="auto">
              <a:spcBef>
                <a:spcPct val="100000"/>
              </a:spcBef>
              <a:spcAft>
                <a:spcPts val="0"/>
              </a:spcAft>
              <a:buSzPct val="99000"/>
              <a:tabLst/>
            </a:pPr>
            <a:r>
              <a:rPr lang="en-US" kern="1200" dirty="0">
                <a:sym typeface="Arial"/>
              </a:rPr>
              <a:t>Federal ESFs bring together the capabilities of Federal departments and agencies and other national-level assets that work together to deliver core capabilities and support an effective response. </a:t>
            </a:r>
          </a:p>
          <a:p>
            <a:pPr fontAlgn="auto">
              <a:spcBef>
                <a:spcPct val="100000"/>
              </a:spcBef>
              <a:spcAft>
                <a:spcPts val="0"/>
              </a:spcAft>
              <a:buSzPct val="99000"/>
              <a:tabLst/>
            </a:pPr>
            <a:r>
              <a:rPr lang="en-US" kern="1200" dirty="0">
                <a:sym typeface="Arial"/>
              </a:rPr>
              <a:t>Communities, states, tribal governments, regions, and other Federal departments and agencies may also use the ESF structure, and they are encouraged to work closely with Federal ESFs at the incident, regional, or Headquarters levels if they are activated. </a:t>
            </a:r>
          </a:p>
          <a:p>
            <a:pPr fontAlgn="auto">
              <a:spcBef>
                <a:spcPct val="100000"/>
              </a:spcBef>
              <a:spcAft>
                <a:spcPts val="0"/>
              </a:spcAft>
              <a:buSzPct val="99000"/>
              <a:tabLst/>
            </a:pPr>
            <a:r>
              <a:rPr lang="en-US" kern="1200" dirty="0">
                <a:sym typeface="Arial"/>
              </a:rPr>
              <a:t>Watch the following video to learn more about ESFs.</a:t>
            </a:r>
            <a:endParaRPr lang="en-US" dirty="0"/>
          </a:p>
        </p:txBody>
      </p:sp>
      <p:pic>
        <p:nvPicPr>
          <p:cNvPr id="9" name="F64020524153226B14131308000DD932.mp4">
            <a:hlinkClick r:id="" action="ppaction://media"/>
            <a:extLst>
              <a:ext uri="{FF2B5EF4-FFF2-40B4-BE49-F238E27FC236}">
                <a16:creationId xmlns:a16="http://schemas.microsoft.com/office/drawing/2014/main" id="{4695C9D7-AFED-404C-AD9B-A43DDDE0E225}"/>
              </a:ext>
            </a:extLst>
          </p:cNvPr>
          <p:cNvPicPr>
            <a:picLocks noGrp="1" noRot="1" noChangeAspect="1"/>
          </p:cNvPicPr>
          <p:nvPr>
            <p:ph sz="quarter" idx="14"/>
            <a:videoFile r:link="rId1"/>
          </p:nvPr>
        </p:nvPicPr>
        <p:blipFill>
          <a:blip r:embed="rId3"/>
          <a:stretch>
            <a:fillRect/>
          </a:stretch>
        </p:blipFill>
        <p:spPr>
          <a:xfrm>
            <a:off x="3082925" y="3471863"/>
            <a:ext cx="2978149" cy="2233612"/>
          </a:xfrm>
          <a:prstGeom prst="rect">
            <a:avLst/>
          </a:prstGeom>
        </p:spPr>
      </p:pic>
    </p:spTree>
    <p:extLst>
      <p:ext uri="{BB962C8B-B14F-4D97-AF65-F5344CB8AC3E}">
        <p14:creationId xmlns:p14="http://schemas.microsoft.com/office/powerpoint/2010/main" val="4078379476"/>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9"/>
                                        </p:tgtEl>
                                      </p:cBhvr>
                                    </p:cmd>
                                  </p:childTnLst>
                                </p:cTn>
                              </p:par>
                            </p:childTnLst>
                          </p:cTn>
                        </p:par>
                      </p:childTnLst>
                    </p:cTn>
                  </p:par>
                </p:childTnLst>
              </p:cTn>
              <p:prevCondLst>
                <p:cond evt="onPrev" delay="0">
                  <p:tgtEl>
                    <p:sldTgt/>
                  </p:tgtEl>
                </p:cond>
              </p:prevCondLst>
              <p:nextCondLst>
                <p:cond evt="onNext" delay="0">
                  <p:tgtEl>
                    <p:sldTgt/>
                  </p:tgtEl>
                </p:cond>
              </p:nextCondLst>
            </p:seq>
            <p:seq concurrent="1" nextAc="seek">
              <p:cTn id="7" restart="whenNotActive" fill="hold" evtFilter="cancelBubble" nodeType="interactiveSeq">
                <p:stCondLst>
                  <p:cond evt="onClick" delay="0">
                    <p:tgtEl>
                      <p:spTgt spid="9"/>
                    </p:tgtEl>
                  </p:cond>
                </p:stCondLst>
                <p:endSync evt="end" delay="0">
                  <p:rtn val="all"/>
                </p:endSync>
                <p:childTnLst>
                  <p:par>
                    <p:cTn id="8" fill="hold">
                      <p:stCondLst>
                        <p:cond delay="0"/>
                      </p:stCondLst>
                      <p:childTnLst>
                        <p:par>
                          <p:cTn id="9" fill="hold">
                            <p:stCondLst>
                              <p:cond delay="0"/>
                            </p:stCondLst>
                            <p:childTnLst>
                              <p:par>
                                <p:cTn id="10" presetID="2" presetClass="mediacall" presetSubtype="0" fill="hold" nodeType="clickEffect">
                                  <p:stCondLst>
                                    <p:cond delay="0"/>
                                  </p:stCondLst>
                                  <p:childTnLst>
                                    <p:cmd type="call" cmd="togglePause">
                                      <p:cBhvr>
                                        <p:cTn id="11" dur="1" fill="hold"/>
                                        <p:tgtEl>
                                          <p:spTgt spid="9"/>
                                        </p:tgtEl>
                                      </p:cBhvr>
                                    </p:cmd>
                                  </p:childTnLst>
                                </p:cTn>
                              </p:par>
                            </p:childTnLst>
                          </p:cTn>
                        </p:par>
                      </p:childTnLst>
                    </p:cTn>
                  </p:par>
                </p:childTnLst>
              </p:cTn>
              <p:nextCondLst>
                <p:cond evt="onClick" delay="0">
                  <p:tgtEl>
                    <p:spTgt spid="9"/>
                  </p:tgtEl>
                </p:cond>
              </p:nextCondLst>
            </p:seq>
            <p:video>
              <p:cMediaNode vol="80000" showWhenStopped="0">
                <p:cTn id="12" repeatCount="indefinite" fill="hold" display="0">
                  <p:stCondLst>
                    <p:cond delay="indefinite"/>
                  </p:stCondLst>
                </p:cTn>
                <p:tgtEl>
                  <p:spTgt spid="9"/>
                </p:tgtEl>
              </p:cMediaNode>
            </p:video>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Bef>
                <a:spcPct val="100000"/>
              </a:spcBef>
              <a:buSzPct val="99000"/>
            </a:pPr>
            <a:r>
              <a:rPr lang="en-US"/>
              <a:t>ESF List</a:t>
            </a:r>
          </a:p>
        </p:txBody>
      </p:sp>
      <p:sp>
        <p:nvSpPr>
          <p:cNvPr id="3" name="Content Placeholder 2">
            <a:extLst>
              <a:ext uri="{FF2B5EF4-FFF2-40B4-BE49-F238E27FC236}">
                <a16:creationId xmlns:a16="http://schemas.microsoft.com/office/drawing/2014/main" id="{A187CD62-F48F-4190-AB9E-427BD6294AA4}"/>
              </a:ext>
            </a:extLst>
          </p:cNvPr>
          <p:cNvSpPr>
            <a:spLocks noGrp="1"/>
          </p:cNvSpPr>
          <p:nvPr>
            <p:ph idx="1"/>
          </p:nvPr>
        </p:nvSpPr>
        <p:spPr>
          <a:xfrm>
            <a:off x="457200" y="1068388"/>
            <a:ext cx="8229600" cy="1689326"/>
          </a:xfrm>
        </p:spPr>
        <p:txBody>
          <a:bodyPr>
            <a:normAutofit fontScale="77500" lnSpcReduction="20000"/>
          </a:bodyPr>
          <a:lstStyle/>
          <a:p>
            <a:pPr fontAlgn="auto">
              <a:spcBef>
                <a:spcPct val="100000"/>
              </a:spcBef>
              <a:spcAft>
                <a:spcPts val="0"/>
              </a:spcAft>
              <a:buSzPct val="99000"/>
              <a:tabLst/>
            </a:pPr>
            <a:r>
              <a:rPr lang="en-US" kern="1200" dirty="0">
                <a:sym typeface="Arial"/>
              </a:rPr>
              <a:t>ESFs are not solely attributed to any one organization, nor are they mechanisms for executing an agency's statutory authorities.</a:t>
            </a:r>
          </a:p>
          <a:p>
            <a:pPr fontAlgn="auto">
              <a:spcBef>
                <a:spcPct val="100000"/>
              </a:spcBef>
              <a:spcAft>
                <a:spcPts val="0"/>
              </a:spcAft>
              <a:buSzPct val="99000"/>
              <a:tabLst/>
            </a:pPr>
            <a:r>
              <a:rPr lang="en-US" kern="1200" dirty="0">
                <a:sym typeface="Arial"/>
              </a:rPr>
              <a:t>Below is a list of Emergency Support Functions. Read the notes section to learn more about each one.</a:t>
            </a:r>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2914034234"/>
              </p:ext>
            </p:extLst>
          </p:nvPr>
        </p:nvGraphicFramePr>
        <p:xfrm>
          <a:off x="544286" y="2607709"/>
          <a:ext cx="8229600" cy="3159323"/>
        </p:xfrm>
        <a:graphic>
          <a:graphicData uri="http://schemas.openxmlformats.org/drawingml/2006/table">
            <a:tbl>
              <a:tblPr firstRow="1" bandRow="1">
                <a:tableStyleId>{5940675A-B579-460E-94D1-54222C63F5DA}</a:tableStyleId>
              </a:tblPr>
              <a:tblGrid>
                <a:gridCol w="4056743">
                  <a:extLst>
                    <a:ext uri="{9D8B030D-6E8A-4147-A177-3AD203B41FA5}">
                      <a16:colId xmlns:a16="http://schemas.microsoft.com/office/drawing/2014/main" val="20000"/>
                    </a:ext>
                  </a:extLst>
                </a:gridCol>
                <a:gridCol w="4172857">
                  <a:extLst>
                    <a:ext uri="{9D8B030D-6E8A-4147-A177-3AD203B41FA5}">
                      <a16:colId xmlns:a16="http://schemas.microsoft.com/office/drawing/2014/main" val="20001"/>
                    </a:ext>
                  </a:extLst>
                </a:gridCol>
              </a:tblGrid>
              <a:tr h="268182">
                <a:tc>
                  <a:txBody>
                    <a:bodyPr/>
                    <a:lstStyle/>
                    <a:p>
                      <a:pPr lvl="0" algn="l">
                        <a:spcBef>
                          <a:spcPct val="100000"/>
                        </a:spcBef>
                        <a:buClrTx/>
                      </a:pPr>
                      <a:r>
                        <a:rPr lang="en-US" sz="1200">
                          <a:solidFill>
                            <a:srgbClr val="000066"/>
                          </a:solidFill>
                          <a:latin typeface="Arial"/>
                          <a:ea typeface="+mn-ea"/>
                          <a:cs typeface="Arial"/>
                          <a:sym typeface="Arial"/>
                        </a:rPr>
                        <a:t>Emergency Support Functions</a:t>
                      </a:r>
                    </a:p>
                  </a:txBody>
                  <a:tcPr>
                    <a:solidFill>
                      <a:srgbClr val="C0C0C0"/>
                    </a:solidFill>
                  </a:tcPr>
                </a:tc>
                <a:tc>
                  <a:txBody>
                    <a:bodyPr/>
                    <a:lstStyle/>
                    <a:p>
                      <a:pPr lvl="0" algn="l">
                        <a:spcBef>
                          <a:spcPct val="100000"/>
                        </a:spcBef>
                        <a:buClrTx/>
                      </a:pPr>
                      <a:r>
                        <a:rPr lang="en-US" sz="1200">
                          <a:solidFill>
                            <a:srgbClr val="000066"/>
                          </a:solidFill>
                          <a:latin typeface="Arial"/>
                          <a:ea typeface="+mn-ea"/>
                          <a:cs typeface="Arial"/>
                          <a:sym typeface="Arial"/>
                        </a:rPr>
                        <a:t>Emergency Support Functions</a:t>
                      </a:r>
                    </a:p>
                  </a:txBody>
                  <a:tcPr>
                    <a:solidFill>
                      <a:srgbClr val="C0C0C0"/>
                    </a:solidFill>
                  </a:tcPr>
                </a:tc>
                <a:extLst>
                  <a:ext uri="{0D108BD9-81ED-4DB2-BD59-A6C34878D82A}">
                    <a16:rowId xmlns:a16="http://schemas.microsoft.com/office/drawing/2014/main" val="10000"/>
                  </a:ext>
                </a:extLst>
              </a:tr>
              <a:tr h="268182">
                <a:tc>
                  <a:txBody>
                    <a:bodyPr/>
                    <a:lstStyle/>
                    <a:p>
                      <a:pPr lvl="0" algn="l">
                        <a:spcBef>
                          <a:spcPct val="100000"/>
                        </a:spcBef>
                        <a:buClrTx/>
                      </a:pPr>
                      <a:r>
                        <a:rPr lang="en-US" sz="1200">
                          <a:solidFill>
                            <a:srgbClr val="000066"/>
                          </a:solidFill>
                          <a:latin typeface="Arial"/>
                          <a:ea typeface="+mn-ea"/>
                          <a:cs typeface="Arial"/>
                          <a:sym typeface="Arial"/>
                        </a:rPr>
                        <a:t>ESF #1 Transportation</a:t>
                      </a:r>
                      <a:endParaRPr lang="en-US" sz="1200">
                        <a:solidFill>
                          <a:srgbClr val="000066"/>
                        </a:solidFill>
                      </a:endParaRPr>
                    </a:p>
                  </a:txBody>
                  <a:tcPr/>
                </a:tc>
                <a:tc>
                  <a:txBody>
                    <a:bodyPr/>
                    <a:lstStyle/>
                    <a:p>
                      <a:pPr lvl="0" algn="l">
                        <a:spcBef>
                          <a:spcPct val="100000"/>
                        </a:spcBef>
                        <a:buClrTx/>
                      </a:pPr>
                      <a:r>
                        <a:rPr lang="en-US" sz="1200">
                          <a:solidFill>
                            <a:srgbClr val="000066"/>
                          </a:solidFill>
                          <a:latin typeface="Arial"/>
                          <a:ea typeface="+mn-ea"/>
                          <a:cs typeface="Arial"/>
                          <a:sym typeface="Arial"/>
                        </a:rPr>
                        <a:t>ESF #9 Search &amp; Rescue</a:t>
                      </a:r>
                      <a:endParaRPr lang="en-US" sz="1200">
                        <a:solidFill>
                          <a:srgbClr val="000066"/>
                        </a:solidFill>
                      </a:endParaRPr>
                    </a:p>
                  </a:txBody>
                  <a:tcPr/>
                </a:tc>
                <a:extLst>
                  <a:ext uri="{0D108BD9-81ED-4DB2-BD59-A6C34878D82A}">
                    <a16:rowId xmlns:a16="http://schemas.microsoft.com/office/drawing/2014/main" val="10001"/>
                  </a:ext>
                </a:extLst>
              </a:tr>
              <a:tr h="389296">
                <a:tc>
                  <a:txBody>
                    <a:bodyPr/>
                    <a:lstStyle/>
                    <a:p>
                      <a:pPr lvl="0" algn="l">
                        <a:spcBef>
                          <a:spcPct val="100000"/>
                        </a:spcBef>
                        <a:buClrTx/>
                      </a:pPr>
                      <a:r>
                        <a:rPr lang="en-US" sz="1200">
                          <a:solidFill>
                            <a:srgbClr val="000066"/>
                          </a:solidFill>
                          <a:latin typeface="Arial"/>
                          <a:ea typeface="+mn-ea"/>
                          <a:cs typeface="Arial"/>
                          <a:sym typeface="Arial"/>
                        </a:rPr>
                        <a:t>ESF #2 Communications</a:t>
                      </a:r>
                      <a:endParaRPr lang="en-US" sz="1200">
                        <a:solidFill>
                          <a:srgbClr val="000066"/>
                        </a:solidFill>
                      </a:endParaRPr>
                    </a:p>
                  </a:txBody>
                  <a:tcPr/>
                </a:tc>
                <a:tc>
                  <a:txBody>
                    <a:bodyPr/>
                    <a:lstStyle/>
                    <a:p>
                      <a:pPr lvl="0" algn="l">
                        <a:spcBef>
                          <a:spcPct val="100000"/>
                        </a:spcBef>
                        <a:buClrTx/>
                      </a:pPr>
                      <a:r>
                        <a:rPr lang="en-US" sz="1200" dirty="0">
                          <a:solidFill>
                            <a:srgbClr val="000066"/>
                          </a:solidFill>
                          <a:latin typeface="Arial"/>
                          <a:ea typeface="+mn-ea"/>
                          <a:cs typeface="Arial"/>
                          <a:sym typeface="Arial"/>
                        </a:rPr>
                        <a:t>ESF #10 Oil &amp; Hazardous Materials Response</a:t>
                      </a:r>
                      <a:endParaRPr lang="en-US" sz="1200" dirty="0">
                        <a:solidFill>
                          <a:srgbClr val="000066"/>
                        </a:solidFill>
                      </a:endParaRPr>
                    </a:p>
                  </a:txBody>
                  <a:tcPr/>
                </a:tc>
                <a:extLst>
                  <a:ext uri="{0D108BD9-81ED-4DB2-BD59-A6C34878D82A}">
                    <a16:rowId xmlns:a16="http://schemas.microsoft.com/office/drawing/2014/main" val="10002"/>
                  </a:ext>
                </a:extLst>
              </a:tr>
              <a:tr h="383451">
                <a:tc>
                  <a:txBody>
                    <a:bodyPr/>
                    <a:lstStyle/>
                    <a:p>
                      <a:pPr lvl="0" algn="l">
                        <a:spcBef>
                          <a:spcPct val="100000"/>
                        </a:spcBef>
                        <a:buClrTx/>
                      </a:pPr>
                      <a:r>
                        <a:rPr lang="en-US" sz="1200">
                          <a:solidFill>
                            <a:srgbClr val="000066"/>
                          </a:solidFill>
                          <a:latin typeface="Arial"/>
                          <a:ea typeface="+mn-ea"/>
                          <a:cs typeface="Arial"/>
                          <a:sym typeface="Arial"/>
                        </a:rPr>
                        <a:t>ESF #3 Public Works &amp; Engineering</a:t>
                      </a:r>
                      <a:endParaRPr lang="en-US" sz="1200">
                        <a:solidFill>
                          <a:srgbClr val="000066"/>
                        </a:solidFill>
                      </a:endParaRPr>
                    </a:p>
                  </a:txBody>
                  <a:tcPr/>
                </a:tc>
                <a:tc>
                  <a:txBody>
                    <a:bodyPr/>
                    <a:lstStyle/>
                    <a:p>
                      <a:pPr lvl="0" algn="l">
                        <a:spcBef>
                          <a:spcPct val="100000"/>
                        </a:spcBef>
                        <a:buClrTx/>
                      </a:pPr>
                      <a:r>
                        <a:rPr lang="en-US" sz="1200">
                          <a:solidFill>
                            <a:srgbClr val="000066"/>
                          </a:solidFill>
                          <a:latin typeface="Arial"/>
                          <a:ea typeface="+mn-ea"/>
                          <a:cs typeface="Arial"/>
                          <a:sym typeface="Arial"/>
                        </a:rPr>
                        <a:t>ESF #11 Agriculture &amp; Natural Resources</a:t>
                      </a:r>
                      <a:endParaRPr lang="en-US" sz="1200">
                        <a:solidFill>
                          <a:srgbClr val="000066"/>
                        </a:solidFill>
                      </a:endParaRPr>
                    </a:p>
                  </a:txBody>
                  <a:tcPr/>
                </a:tc>
                <a:extLst>
                  <a:ext uri="{0D108BD9-81ED-4DB2-BD59-A6C34878D82A}">
                    <a16:rowId xmlns:a16="http://schemas.microsoft.com/office/drawing/2014/main" val="10003"/>
                  </a:ext>
                </a:extLst>
              </a:tr>
              <a:tr h="219115">
                <a:tc>
                  <a:txBody>
                    <a:bodyPr/>
                    <a:lstStyle/>
                    <a:p>
                      <a:pPr lvl="0" algn="l">
                        <a:spcBef>
                          <a:spcPct val="100000"/>
                        </a:spcBef>
                        <a:buClrTx/>
                      </a:pPr>
                      <a:r>
                        <a:rPr lang="en-US" sz="1200">
                          <a:solidFill>
                            <a:srgbClr val="000066"/>
                          </a:solidFill>
                          <a:latin typeface="Arial"/>
                          <a:ea typeface="+mn-ea"/>
                          <a:cs typeface="Arial"/>
                          <a:sym typeface="Arial"/>
                        </a:rPr>
                        <a:t>ESF #4 Firefighting</a:t>
                      </a:r>
                      <a:endParaRPr lang="en-US" sz="1200">
                        <a:solidFill>
                          <a:srgbClr val="000066"/>
                        </a:solidFill>
                      </a:endParaRPr>
                    </a:p>
                  </a:txBody>
                  <a:tcPr/>
                </a:tc>
                <a:tc>
                  <a:txBody>
                    <a:bodyPr/>
                    <a:lstStyle/>
                    <a:p>
                      <a:pPr lvl="0" algn="l">
                        <a:spcBef>
                          <a:spcPct val="100000"/>
                        </a:spcBef>
                        <a:buClrTx/>
                      </a:pPr>
                      <a:r>
                        <a:rPr lang="en-US" sz="1200">
                          <a:solidFill>
                            <a:srgbClr val="000066"/>
                          </a:solidFill>
                          <a:latin typeface="Arial"/>
                          <a:ea typeface="+mn-ea"/>
                          <a:cs typeface="Arial"/>
                          <a:sym typeface="Arial"/>
                        </a:rPr>
                        <a:t>ESF #12 Energy</a:t>
                      </a:r>
                      <a:endParaRPr lang="en-US" sz="1200">
                        <a:solidFill>
                          <a:srgbClr val="000066"/>
                        </a:solidFill>
                      </a:endParaRPr>
                    </a:p>
                  </a:txBody>
                  <a:tcPr/>
                </a:tc>
                <a:extLst>
                  <a:ext uri="{0D108BD9-81ED-4DB2-BD59-A6C34878D82A}">
                    <a16:rowId xmlns:a16="http://schemas.microsoft.com/office/drawing/2014/main" val="10004"/>
                  </a:ext>
                </a:extLst>
              </a:tr>
              <a:tr h="268182">
                <a:tc>
                  <a:txBody>
                    <a:bodyPr/>
                    <a:lstStyle/>
                    <a:p>
                      <a:pPr lvl="0" algn="l">
                        <a:spcBef>
                          <a:spcPct val="100000"/>
                        </a:spcBef>
                        <a:buClrTx/>
                      </a:pPr>
                      <a:r>
                        <a:rPr lang="en-US" sz="1200">
                          <a:solidFill>
                            <a:srgbClr val="000066"/>
                          </a:solidFill>
                          <a:latin typeface="Arial"/>
                          <a:ea typeface="+mn-ea"/>
                          <a:cs typeface="Arial"/>
                          <a:sym typeface="Arial"/>
                        </a:rPr>
                        <a:t>ESF #5 Information &amp; Planning</a:t>
                      </a:r>
                      <a:endParaRPr lang="en-US" sz="1200">
                        <a:solidFill>
                          <a:srgbClr val="000066"/>
                        </a:solidFill>
                      </a:endParaRPr>
                    </a:p>
                  </a:txBody>
                  <a:tcPr/>
                </a:tc>
                <a:tc>
                  <a:txBody>
                    <a:bodyPr/>
                    <a:lstStyle/>
                    <a:p>
                      <a:pPr lvl="0" algn="l">
                        <a:spcBef>
                          <a:spcPct val="100000"/>
                        </a:spcBef>
                        <a:buClrTx/>
                      </a:pPr>
                      <a:r>
                        <a:rPr lang="en-US" sz="1200">
                          <a:solidFill>
                            <a:srgbClr val="000066"/>
                          </a:solidFill>
                          <a:latin typeface="Arial"/>
                          <a:ea typeface="+mn-ea"/>
                          <a:cs typeface="Arial"/>
                          <a:sym typeface="Arial"/>
                        </a:rPr>
                        <a:t>ESF #13 Public Safety &amp; Security</a:t>
                      </a:r>
                      <a:endParaRPr lang="en-US" sz="1200">
                        <a:solidFill>
                          <a:srgbClr val="000066"/>
                        </a:solidFill>
                      </a:endParaRPr>
                    </a:p>
                  </a:txBody>
                  <a:tcPr/>
                </a:tc>
                <a:extLst>
                  <a:ext uri="{0D108BD9-81ED-4DB2-BD59-A6C34878D82A}">
                    <a16:rowId xmlns:a16="http://schemas.microsoft.com/office/drawing/2014/main" val="10005"/>
                  </a:ext>
                </a:extLst>
              </a:tr>
              <a:tr h="631525">
                <a:tc>
                  <a:txBody>
                    <a:bodyPr/>
                    <a:lstStyle/>
                    <a:p>
                      <a:pPr lvl="0" algn="l">
                        <a:spcBef>
                          <a:spcPct val="100000"/>
                        </a:spcBef>
                        <a:buClrTx/>
                      </a:pPr>
                      <a:r>
                        <a:rPr lang="en-US" sz="1200" dirty="0">
                          <a:solidFill>
                            <a:srgbClr val="000066"/>
                          </a:solidFill>
                          <a:latin typeface="Arial"/>
                          <a:ea typeface="+mn-ea"/>
                          <a:cs typeface="Arial"/>
                          <a:sym typeface="Arial"/>
                        </a:rPr>
                        <a:t>ESF #6 Mass Care, Emergency Assistance, Temporary Housing &amp; Human Assistance</a:t>
                      </a:r>
                      <a:endParaRPr lang="en-US" sz="1200" dirty="0">
                        <a:solidFill>
                          <a:srgbClr val="000066"/>
                        </a:solidFill>
                      </a:endParaRPr>
                    </a:p>
                  </a:txBody>
                  <a:tcPr/>
                </a:tc>
                <a:tc>
                  <a:txBody>
                    <a:bodyPr/>
                    <a:lstStyle/>
                    <a:p>
                      <a:pPr lvl="0" algn="l">
                        <a:spcBef>
                          <a:spcPct val="100000"/>
                        </a:spcBef>
                        <a:buClrTx/>
                      </a:pPr>
                      <a:r>
                        <a:rPr lang="en-US" sz="1200">
                          <a:solidFill>
                            <a:srgbClr val="000066"/>
                          </a:solidFill>
                          <a:latin typeface="Arial"/>
                          <a:ea typeface="+mn-ea"/>
                          <a:cs typeface="Arial"/>
                          <a:sym typeface="Arial"/>
                        </a:rPr>
                        <a:t>ESF #14 Cross-Sector Business and Infrastructure</a:t>
                      </a:r>
                      <a:endParaRPr lang="en-US" sz="1200">
                        <a:solidFill>
                          <a:srgbClr val="000066"/>
                        </a:solidFill>
                      </a:endParaRPr>
                    </a:p>
                  </a:txBody>
                  <a:tcPr/>
                </a:tc>
                <a:extLst>
                  <a:ext uri="{0D108BD9-81ED-4DB2-BD59-A6C34878D82A}">
                    <a16:rowId xmlns:a16="http://schemas.microsoft.com/office/drawing/2014/main" val="10006"/>
                  </a:ext>
                </a:extLst>
              </a:tr>
              <a:tr h="268182">
                <a:tc>
                  <a:txBody>
                    <a:bodyPr/>
                    <a:lstStyle/>
                    <a:p>
                      <a:pPr lvl="0" algn="l">
                        <a:spcBef>
                          <a:spcPct val="100000"/>
                        </a:spcBef>
                        <a:buClrTx/>
                      </a:pPr>
                      <a:r>
                        <a:rPr lang="en-US" sz="1200">
                          <a:solidFill>
                            <a:srgbClr val="000066"/>
                          </a:solidFill>
                          <a:latin typeface="Arial"/>
                          <a:ea typeface="+mn-ea"/>
                          <a:cs typeface="Arial"/>
                          <a:sym typeface="Arial"/>
                        </a:rPr>
                        <a:t>ESF #7 Logistics</a:t>
                      </a:r>
                      <a:endParaRPr lang="en-US" sz="1200">
                        <a:solidFill>
                          <a:srgbClr val="000066"/>
                        </a:solidFill>
                      </a:endParaRPr>
                    </a:p>
                  </a:txBody>
                  <a:tcPr/>
                </a:tc>
                <a:tc>
                  <a:txBody>
                    <a:bodyPr/>
                    <a:lstStyle/>
                    <a:p>
                      <a:pPr lvl="0" algn="l">
                        <a:spcBef>
                          <a:spcPct val="100000"/>
                        </a:spcBef>
                        <a:buClrTx/>
                      </a:pPr>
                      <a:r>
                        <a:rPr lang="en-US" sz="1200">
                          <a:solidFill>
                            <a:srgbClr val="000066"/>
                          </a:solidFill>
                          <a:latin typeface="Arial"/>
                          <a:ea typeface="+mn-ea"/>
                          <a:cs typeface="Arial"/>
                          <a:sym typeface="Arial"/>
                        </a:rPr>
                        <a:t>ESF #15 External Affairs</a:t>
                      </a:r>
                      <a:endParaRPr lang="en-US" sz="1200">
                        <a:solidFill>
                          <a:srgbClr val="000066"/>
                        </a:solidFill>
                      </a:endParaRPr>
                    </a:p>
                  </a:txBody>
                  <a:tcPr/>
                </a:tc>
                <a:extLst>
                  <a:ext uri="{0D108BD9-81ED-4DB2-BD59-A6C34878D82A}">
                    <a16:rowId xmlns:a16="http://schemas.microsoft.com/office/drawing/2014/main" val="10007"/>
                  </a:ext>
                </a:extLst>
              </a:tr>
              <a:tr h="383451">
                <a:tc>
                  <a:txBody>
                    <a:bodyPr/>
                    <a:lstStyle/>
                    <a:p>
                      <a:pPr lvl="0" algn="l">
                        <a:spcBef>
                          <a:spcPct val="100000"/>
                        </a:spcBef>
                        <a:buClrTx/>
                      </a:pPr>
                      <a:r>
                        <a:rPr lang="en-US" sz="1200">
                          <a:solidFill>
                            <a:srgbClr val="000066"/>
                          </a:solidFill>
                          <a:latin typeface="Arial"/>
                          <a:ea typeface="+mn-ea"/>
                          <a:cs typeface="Arial"/>
                          <a:sym typeface="Arial"/>
                        </a:rPr>
                        <a:t>ESF #8 Public Health &amp; Medical Services</a:t>
                      </a:r>
                      <a:endParaRPr lang="en-US" sz="1200">
                        <a:solidFill>
                          <a:srgbClr val="000066"/>
                        </a:solidFill>
                      </a:endParaRPr>
                    </a:p>
                  </a:txBody>
                  <a:tcPr/>
                </a:tc>
                <a:tc>
                  <a:txBody>
                    <a:bodyPr/>
                    <a:lstStyle/>
                    <a:p>
                      <a:pPr algn="l">
                        <a:buClrTx/>
                      </a:pPr>
                      <a:endParaRPr lang="en-US" sz="1200" dirty="0"/>
                    </a:p>
                  </a:txBody>
                  <a:tcPr/>
                </a:tc>
                <a:extLst>
                  <a:ext uri="{0D108BD9-81ED-4DB2-BD59-A6C34878D82A}">
                    <a16:rowId xmlns:a16="http://schemas.microsoft.com/office/drawing/2014/main" val="10008"/>
                  </a:ext>
                </a:extLst>
              </a:tr>
            </a:tbl>
          </a:graphicData>
        </a:graphic>
      </p:graphicFrame>
      <p:sp>
        <p:nvSpPr>
          <p:cNvPr id="7" name="Slide Number Placeholder 6">
            <a:extLst>
              <a:ext uri="{FF2B5EF4-FFF2-40B4-BE49-F238E27FC236}">
                <a16:creationId xmlns:a16="http://schemas.microsoft.com/office/drawing/2014/main" id="{AC010F6A-76ED-4BE3-812F-40E62D4A3DF7}"/>
              </a:ext>
            </a:extLst>
          </p:cNvPr>
          <p:cNvSpPr>
            <a:spLocks noGrp="1"/>
          </p:cNvSpPr>
          <p:nvPr>
            <p:ph type="sldNum" sz="quarter" idx="12"/>
          </p:nvPr>
        </p:nvSpPr>
        <p:spPr/>
        <p:txBody>
          <a:bodyPr/>
          <a:lstStyle/>
          <a:p>
            <a:pPr>
              <a:spcBef>
                <a:spcPts val="100"/>
              </a:spcBef>
              <a:buSzPct val="99000"/>
            </a:pPr>
            <a:fld id="{FE139A5D-E9CA-4F68-A8CA-657ECE4BBD58}" type="slidenum">
              <a:rPr lang="en-US" smtClean="0"/>
              <a:pPr>
                <a:spcBef>
                  <a:spcPts val="100"/>
                </a:spcBef>
                <a:buSzPct val="99000"/>
              </a:pPr>
              <a:t>13</a:t>
            </a:fld>
            <a:endParaRPr lang="en-US"/>
          </a:p>
        </p:txBody>
      </p:sp>
    </p:spTree>
    <p:extLst>
      <p:ext uri="{BB962C8B-B14F-4D97-AF65-F5344CB8AC3E}">
        <p14:creationId xmlns:p14="http://schemas.microsoft.com/office/powerpoint/2010/main" val="3083719379"/>
      </p:ext>
    </p:extLst>
  </p:cSld>
  <p:clrMapOvr>
    <a:masterClrMapping/>
  </p:clrMapOvr>
  <p:transition>
    <p:wipe dir="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Bef>
                <a:spcPct val="100000"/>
              </a:spcBef>
              <a:buSzPct val="99000"/>
            </a:pPr>
            <a:r>
              <a:rPr lang="en-US"/>
              <a:t>Community Lifelines Means, Ways, Ends</a:t>
            </a:r>
          </a:p>
        </p:txBody>
      </p:sp>
      <p:sp>
        <p:nvSpPr>
          <p:cNvPr id="3" name="Content Placeholder 2">
            <a:extLst>
              <a:ext uri="{FF2B5EF4-FFF2-40B4-BE49-F238E27FC236}">
                <a16:creationId xmlns:a16="http://schemas.microsoft.com/office/drawing/2014/main" id="{20B05B3D-2CB1-498B-A935-00A5C7AC2E27}"/>
              </a:ext>
            </a:extLst>
          </p:cNvPr>
          <p:cNvSpPr>
            <a:spLocks noGrp="1"/>
          </p:cNvSpPr>
          <p:nvPr>
            <p:ph idx="1"/>
          </p:nvPr>
        </p:nvSpPr>
        <p:spPr/>
        <p:txBody>
          <a:bodyPr>
            <a:normAutofit fontScale="55000" lnSpcReduction="20000"/>
          </a:bodyPr>
          <a:lstStyle/>
          <a:p>
            <a:pPr fontAlgn="auto">
              <a:spcBef>
                <a:spcPct val="100000"/>
              </a:spcBef>
              <a:spcAft>
                <a:spcPts val="0"/>
              </a:spcAft>
              <a:buSzPct val="99000"/>
              <a:tabLst/>
            </a:pPr>
            <a:r>
              <a:rPr lang="en-US" kern="1200" dirty="0">
                <a:sym typeface="Arial"/>
              </a:rPr>
              <a:t>The interrelationship of Emergency Support Functions (ESF), Core Capabilities, and lifelines can be thought of in terms of means, ways, and ends.</a:t>
            </a:r>
          </a:p>
          <a:p>
            <a:pPr fontAlgn="auto">
              <a:spcBef>
                <a:spcPct val="100000"/>
              </a:spcBef>
              <a:spcAft>
                <a:spcPts val="0"/>
              </a:spcAft>
              <a:buSzPct val="99000"/>
              <a:tabLst/>
            </a:pPr>
            <a:r>
              <a:rPr lang="en-US" b="1" kern="1200" dirty="0">
                <a:sym typeface="Arial"/>
              </a:rPr>
              <a:t>Means</a:t>
            </a:r>
            <a:r>
              <a:rPr lang="en-US" kern="1200" dirty="0">
                <a:sym typeface="Arial"/>
              </a:rPr>
              <a:t>: ESFs and other organizing bodies—</a:t>
            </a:r>
            <a:r>
              <a:rPr lang="en-US" i="1" kern="1200" dirty="0">
                <a:sym typeface="Arial"/>
              </a:rPr>
              <a:t>the means</a:t>
            </a:r>
            <a:r>
              <a:rPr lang="en-US" kern="1200" dirty="0">
                <a:sym typeface="Arial"/>
              </a:rPr>
              <a:t>—are the way we organize across departments and agencies, community organizations, and industries to enhance coordination and integration to deliver the Response Core Capabilities. Through these ESFs, government and private-sector entities provide the personnel, supplies, facilities, and equipment needed for Response.</a:t>
            </a:r>
          </a:p>
          <a:p>
            <a:pPr fontAlgn="auto">
              <a:spcBef>
                <a:spcPct val="100000"/>
              </a:spcBef>
              <a:spcAft>
                <a:spcPts val="0"/>
              </a:spcAft>
              <a:buSzPct val="99000"/>
              <a:tabLst/>
            </a:pPr>
            <a:r>
              <a:rPr lang="en-US" b="1" kern="1200" dirty="0">
                <a:sym typeface="Arial"/>
              </a:rPr>
              <a:t>Ways</a:t>
            </a:r>
            <a:r>
              <a:rPr lang="en-US" kern="1200" dirty="0">
                <a:sym typeface="Arial"/>
              </a:rPr>
              <a:t>: Response Core Capabilities describe the grouping of response actions—</a:t>
            </a:r>
            <a:r>
              <a:rPr lang="en-US" i="1" kern="1200" dirty="0">
                <a:sym typeface="Arial"/>
              </a:rPr>
              <a:t>the ways</a:t>
            </a:r>
            <a:r>
              <a:rPr lang="en-US" kern="1200" dirty="0">
                <a:sym typeface="Arial"/>
              </a:rPr>
              <a:t>—that can be taken to stabilize and re-establish the lifelines. FEMA executes Lines of Effort (LOE) to operationalize the Core Capabilities (the ways) for response and recovery planning and operations.</a:t>
            </a:r>
          </a:p>
          <a:p>
            <a:pPr fontAlgn="auto">
              <a:spcBef>
                <a:spcPct val="100000"/>
              </a:spcBef>
              <a:spcAft>
                <a:spcPts val="0"/>
              </a:spcAft>
              <a:buSzPct val="99000"/>
              <a:tabLst/>
            </a:pPr>
            <a:r>
              <a:rPr lang="en-US" b="1" kern="1200" dirty="0">
                <a:sym typeface="Arial"/>
              </a:rPr>
              <a:t>Ends</a:t>
            </a:r>
            <a:r>
              <a:rPr lang="en-US" kern="1200" dirty="0">
                <a:sym typeface="Arial"/>
              </a:rPr>
              <a:t>: Lifelines describe the critical services within a community that must be stabilized or re-established—</a:t>
            </a:r>
            <a:r>
              <a:rPr lang="en-US" i="1" kern="1200" dirty="0">
                <a:sym typeface="Arial"/>
              </a:rPr>
              <a:t>the ends</a:t>
            </a:r>
            <a:r>
              <a:rPr lang="en-US" kern="1200" dirty="0">
                <a:sym typeface="Arial"/>
              </a:rPr>
              <a:t>—to alleviate threats to life and property.</a:t>
            </a:r>
          </a:p>
          <a:p>
            <a:pPr fontAlgn="auto">
              <a:spcBef>
                <a:spcPct val="100000"/>
              </a:spcBef>
              <a:spcAft>
                <a:spcPts val="0"/>
              </a:spcAft>
              <a:buSzPct val="99000"/>
              <a:tabLst/>
            </a:pPr>
            <a:r>
              <a:rPr lang="en-US" kern="1200" dirty="0">
                <a:sym typeface="Arial"/>
              </a:rPr>
              <a:t>Read more about the </a:t>
            </a:r>
            <a:r>
              <a:rPr lang="en-US" kern="1200" dirty="0">
                <a:sym typeface="Arial"/>
                <a:hlinkClick r:id="rId2">
                  <a:extLst>
                    <a:ext uri="{A12FA001-AC4F-418D-AE19-62706E023703}">
                      <ahyp:hlinkClr xmlns:ahyp="http://schemas.microsoft.com/office/drawing/2018/hyperlinkcolor" val="tx"/>
                    </a:ext>
                  </a:extLst>
                </a:hlinkClick>
              </a:rPr>
              <a:t>Lifeline Toolkit</a:t>
            </a:r>
            <a:r>
              <a:rPr lang="en-US" kern="1200" dirty="0">
                <a:sym typeface="Arial"/>
              </a:rPr>
              <a:t> (www.fema.gov/media-library/assets/documents/177222).</a:t>
            </a:r>
          </a:p>
          <a:p>
            <a:pPr fontAlgn="auto">
              <a:spcBef>
                <a:spcPct val="100000"/>
              </a:spcBef>
              <a:spcAft>
                <a:spcPts val="0"/>
              </a:spcAft>
              <a:buSzPct val="99000"/>
              <a:tabLst/>
            </a:pPr>
            <a:r>
              <a:rPr lang="en-US" kern="1200" dirty="0">
                <a:sym typeface="Arial"/>
              </a:rPr>
              <a:t> </a:t>
            </a:r>
            <a:endParaRPr lang="en-US" dirty="0"/>
          </a:p>
        </p:txBody>
      </p:sp>
      <p:sp>
        <p:nvSpPr>
          <p:cNvPr id="6" name="Slide Number Placeholder 5">
            <a:extLst>
              <a:ext uri="{FF2B5EF4-FFF2-40B4-BE49-F238E27FC236}">
                <a16:creationId xmlns:a16="http://schemas.microsoft.com/office/drawing/2014/main" id="{9AC07566-BB96-43BB-B950-01E922298C34}"/>
              </a:ext>
            </a:extLst>
          </p:cNvPr>
          <p:cNvSpPr>
            <a:spLocks noGrp="1"/>
          </p:cNvSpPr>
          <p:nvPr>
            <p:ph type="sldNum" sz="quarter" idx="12"/>
          </p:nvPr>
        </p:nvSpPr>
        <p:spPr/>
        <p:txBody>
          <a:bodyPr/>
          <a:lstStyle/>
          <a:p>
            <a:pPr>
              <a:spcBef>
                <a:spcPts val="100"/>
              </a:spcBef>
              <a:buSzPct val="99000"/>
            </a:pPr>
            <a:fld id="{FE139A5D-E9CA-4F68-A8CA-657ECE4BBD58}" type="slidenum">
              <a:rPr lang="en-US" smtClean="0"/>
              <a:pPr>
                <a:spcBef>
                  <a:spcPts val="100"/>
                </a:spcBef>
                <a:buSzPct val="99000"/>
              </a:pPr>
              <a:t>14</a:t>
            </a:fld>
            <a:endParaRPr lang="en-US"/>
          </a:p>
        </p:txBody>
      </p:sp>
    </p:spTree>
    <p:extLst>
      <p:ext uri="{BB962C8B-B14F-4D97-AF65-F5344CB8AC3E}">
        <p14:creationId xmlns:p14="http://schemas.microsoft.com/office/powerpoint/2010/main" val="3864401295"/>
      </p:ext>
    </p:extLst>
  </p:cSld>
  <p:clrMapOvr>
    <a:masterClrMapping/>
  </p:clrMapOvr>
  <p:transition>
    <p:wipe dir="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Bef>
                <a:spcPct val="100000"/>
              </a:spcBef>
              <a:buSzPct val="99000"/>
            </a:pPr>
            <a:r>
              <a:rPr lang="en-US"/>
              <a:t>ESF and Community Lifelines</a:t>
            </a:r>
          </a:p>
        </p:txBody>
      </p:sp>
      <p:sp>
        <p:nvSpPr>
          <p:cNvPr id="3" name="Content Placeholder 2">
            <a:extLst>
              <a:ext uri="{FF2B5EF4-FFF2-40B4-BE49-F238E27FC236}">
                <a16:creationId xmlns:a16="http://schemas.microsoft.com/office/drawing/2014/main" id="{68EAC31D-F9BE-4A1E-9DF4-5273BC207F6B}"/>
              </a:ext>
            </a:extLst>
          </p:cNvPr>
          <p:cNvSpPr>
            <a:spLocks noGrp="1"/>
          </p:cNvSpPr>
          <p:nvPr>
            <p:ph idx="1"/>
          </p:nvPr>
        </p:nvSpPr>
        <p:spPr>
          <a:xfrm>
            <a:off x="457200" y="1068388"/>
            <a:ext cx="8229600" cy="366712"/>
          </a:xfrm>
        </p:spPr>
        <p:txBody>
          <a:bodyPr>
            <a:normAutofit fontScale="40000" lnSpcReduction="20000"/>
          </a:bodyPr>
          <a:lstStyle/>
          <a:p>
            <a:pPr>
              <a:spcBef>
                <a:spcPct val="100000"/>
              </a:spcBef>
              <a:buSzPct val="99000"/>
            </a:pPr>
            <a:r>
              <a:rPr lang="en-US" kern="1200" dirty="0">
                <a:sym typeface="Arial"/>
              </a:rPr>
              <a:t>Example actions that an ESF may take in support of stabilizing the Health and Medical Lifeline during incident response operations:</a:t>
            </a:r>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3552067828"/>
              </p:ext>
            </p:extLst>
          </p:nvPr>
        </p:nvGraphicFramePr>
        <p:xfrm>
          <a:off x="457200" y="1435100"/>
          <a:ext cx="8229600" cy="4208859"/>
        </p:xfrm>
        <a:graphic>
          <a:graphicData uri="http://schemas.openxmlformats.org/drawingml/2006/table">
            <a:tbl>
              <a:tblPr firstRow="1" bandRow="1">
                <a:tableStyleId>{5940675A-B579-460E-94D1-54222C63F5DA}</a:tableStyleId>
              </a:tblPr>
              <a:tblGrid>
                <a:gridCol w="4114800">
                  <a:extLst>
                    <a:ext uri="{9D8B030D-6E8A-4147-A177-3AD203B41FA5}">
                      <a16:colId xmlns:a16="http://schemas.microsoft.com/office/drawing/2014/main" val="20000"/>
                    </a:ext>
                  </a:extLst>
                </a:gridCol>
                <a:gridCol w="4114800">
                  <a:extLst>
                    <a:ext uri="{9D8B030D-6E8A-4147-A177-3AD203B41FA5}">
                      <a16:colId xmlns:a16="http://schemas.microsoft.com/office/drawing/2014/main" val="20001"/>
                    </a:ext>
                  </a:extLst>
                </a:gridCol>
              </a:tblGrid>
              <a:tr h="142796">
                <a:tc>
                  <a:txBody>
                    <a:bodyPr/>
                    <a:lstStyle/>
                    <a:p>
                      <a:pPr lvl="0" algn="l">
                        <a:spcBef>
                          <a:spcPct val="100000"/>
                        </a:spcBef>
                        <a:buClrTx/>
                      </a:pPr>
                      <a:r>
                        <a:rPr lang="en-US" sz="700" dirty="0">
                          <a:solidFill>
                            <a:srgbClr val="000066"/>
                          </a:solidFill>
                          <a:latin typeface="Arial"/>
                          <a:ea typeface="+mn-ea"/>
                          <a:cs typeface="Arial"/>
                          <a:sym typeface="Arial"/>
                        </a:rPr>
                        <a:t>ESF</a:t>
                      </a:r>
                    </a:p>
                  </a:txBody>
                  <a:tcPr>
                    <a:solidFill>
                      <a:srgbClr val="C0C0C0"/>
                    </a:solidFill>
                  </a:tcPr>
                </a:tc>
                <a:tc>
                  <a:txBody>
                    <a:bodyPr/>
                    <a:lstStyle/>
                    <a:p>
                      <a:pPr lvl="0" algn="l">
                        <a:spcBef>
                          <a:spcPct val="100000"/>
                        </a:spcBef>
                        <a:buClrTx/>
                      </a:pPr>
                      <a:r>
                        <a:rPr lang="en-US" sz="700">
                          <a:solidFill>
                            <a:srgbClr val="000066"/>
                          </a:solidFill>
                          <a:latin typeface="Arial"/>
                          <a:ea typeface="+mn-ea"/>
                          <a:cs typeface="Arial"/>
                          <a:sym typeface="Arial"/>
                        </a:rPr>
                        <a:t>Example Supporting Actions or Capabilities</a:t>
                      </a:r>
                    </a:p>
                  </a:txBody>
                  <a:tcPr>
                    <a:solidFill>
                      <a:srgbClr val="C0C0C0"/>
                    </a:solidFill>
                  </a:tcPr>
                </a:tc>
                <a:extLst>
                  <a:ext uri="{0D108BD9-81ED-4DB2-BD59-A6C34878D82A}">
                    <a16:rowId xmlns:a16="http://schemas.microsoft.com/office/drawing/2014/main" val="10000"/>
                  </a:ext>
                </a:extLst>
              </a:tr>
              <a:tr h="224393">
                <a:tc>
                  <a:txBody>
                    <a:bodyPr/>
                    <a:lstStyle/>
                    <a:p>
                      <a:pPr lvl="0" algn="l">
                        <a:spcBef>
                          <a:spcPct val="100000"/>
                        </a:spcBef>
                        <a:buClrTx/>
                      </a:pPr>
                      <a:r>
                        <a:rPr lang="en-US" sz="700" dirty="0">
                          <a:solidFill>
                            <a:srgbClr val="000066"/>
                          </a:solidFill>
                          <a:latin typeface="Arial"/>
                          <a:ea typeface="+mn-ea"/>
                          <a:cs typeface="Arial"/>
                          <a:sym typeface="Arial"/>
                        </a:rPr>
                        <a:t>ESF #1 Transportation</a:t>
                      </a:r>
                      <a:endParaRPr lang="en-US" sz="700" dirty="0">
                        <a:solidFill>
                          <a:srgbClr val="000066"/>
                        </a:solidFill>
                      </a:endParaRPr>
                    </a:p>
                  </a:txBody>
                  <a:tcPr/>
                </a:tc>
                <a:tc>
                  <a:txBody>
                    <a:bodyPr/>
                    <a:lstStyle/>
                    <a:p>
                      <a:pPr lvl="0" algn="l">
                        <a:spcBef>
                          <a:spcPct val="100000"/>
                        </a:spcBef>
                        <a:buClrTx/>
                      </a:pPr>
                      <a:r>
                        <a:rPr lang="en-US" sz="700">
                          <a:solidFill>
                            <a:srgbClr val="000066"/>
                          </a:solidFill>
                          <a:latin typeface="Arial"/>
                          <a:ea typeface="+mn-ea"/>
                          <a:cs typeface="Arial"/>
                          <a:sym typeface="Arial"/>
                        </a:rPr>
                        <a:t>Coordinate the opening of roads and manage aviation airspace for access to health and medical facilities or services.</a:t>
                      </a:r>
                      <a:endParaRPr lang="en-US" sz="700">
                        <a:solidFill>
                          <a:srgbClr val="000066"/>
                        </a:solidFill>
                      </a:endParaRPr>
                    </a:p>
                  </a:txBody>
                  <a:tcPr/>
                </a:tc>
                <a:extLst>
                  <a:ext uri="{0D108BD9-81ED-4DB2-BD59-A6C34878D82A}">
                    <a16:rowId xmlns:a16="http://schemas.microsoft.com/office/drawing/2014/main" val="10001"/>
                  </a:ext>
                </a:extLst>
              </a:tr>
              <a:tr h="224393">
                <a:tc>
                  <a:txBody>
                    <a:bodyPr/>
                    <a:lstStyle/>
                    <a:p>
                      <a:pPr lvl="0" algn="l">
                        <a:spcBef>
                          <a:spcPct val="100000"/>
                        </a:spcBef>
                        <a:buClrTx/>
                      </a:pPr>
                      <a:r>
                        <a:rPr lang="en-US" sz="700">
                          <a:solidFill>
                            <a:srgbClr val="000066"/>
                          </a:solidFill>
                          <a:latin typeface="Arial"/>
                          <a:ea typeface="+mn-ea"/>
                          <a:cs typeface="Arial"/>
                          <a:sym typeface="Arial"/>
                        </a:rPr>
                        <a:t>ESF #2 Communications</a:t>
                      </a:r>
                      <a:endParaRPr lang="en-US" sz="700">
                        <a:solidFill>
                          <a:srgbClr val="000066"/>
                        </a:solidFill>
                      </a:endParaRPr>
                    </a:p>
                  </a:txBody>
                  <a:tcPr/>
                </a:tc>
                <a:tc>
                  <a:txBody>
                    <a:bodyPr/>
                    <a:lstStyle/>
                    <a:p>
                      <a:pPr lvl="0" algn="l">
                        <a:spcBef>
                          <a:spcPct val="100000"/>
                        </a:spcBef>
                        <a:buClrTx/>
                      </a:pPr>
                      <a:r>
                        <a:rPr lang="en-US" sz="700">
                          <a:solidFill>
                            <a:srgbClr val="000066"/>
                          </a:solidFill>
                          <a:latin typeface="Arial"/>
                          <a:ea typeface="+mn-ea"/>
                          <a:cs typeface="Arial"/>
                          <a:sym typeface="Arial"/>
                        </a:rPr>
                        <a:t>Provide and enable contingency communications required at health and medical facilities.</a:t>
                      </a:r>
                      <a:endParaRPr lang="en-US" sz="700">
                        <a:solidFill>
                          <a:srgbClr val="000066"/>
                        </a:solidFill>
                      </a:endParaRPr>
                    </a:p>
                  </a:txBody>
                  <a:tcPr/>
                </a:tc>
                <a:extLst>
                  <a:ext uri="{0D108BD9-81ED-4DB2-BD59-A6C34878D82A}">
                    <a16:rowId xmlns:a16="http://schemas.microsoft.com/office/drawing/2014/main" val="10002"/>
                  </a:ext>
                </a:extLst>
              </a:tr>
              <a:tr h="224393">
                <a:tc>
                  <a:txBody>
                    <a:bodyPr/>
                    <a:lstStyle/>
                    <a:p>
                      <a:pPr lvl="0" algn="l">
                        <a:spcBef>
                          <a:spcPct val="100000"/>
                        </a:spcBef>
                        <a:buClrTx/>
                      </a:pPr>
                      <a:r>
                        <a:rPr lang="en-US" sz="700">
                          <a:solidFill>
                            <a:srgbClr val="000066"/>
                          </a:solidFill>
                          <a:latin typeface="Arial"/>
                          <a:ea typeface="+mn-ea"/>
                          <a:cs typeface="Arial"/>
                          <a:sym typeface="Arial"/>
                        </a:rPr>
                        <a:t>ESF #3 Public Works &amp; Engineering</a:t>
                      </a:r>
                      <a:endParaRPr lang="en-US" sz="700">
                        <a:solidFill>
                          <a:srgbClr val="000066"/>
                        </a:solidFill>
                      </a:endParaRPr>
                    </a:p>
                  </a:txBody>
                  <a:tcPr/>
                </a:tc>
                <a:tc>
                  <a:txBody>
                    <a:bodyPr/>
                    <a:lstStyle/>
                    <a:p>
                      <a:pPr lvl="0" algn="l">
                        <a:spcBef>
                          <a:spcPct val="100000"/>
                        </a:spcBef>
                        <a:buClrTx/>
                      </a:pPr>
                      <a:r>
                        <a:rPr lang="en-US" sz="700" dirty="0">
                          <a:solidFill>
                            <a:srgbClr val="000066"/>
                          </a:solidFill>
                          <a:latin typeface="Arial"/>
                          <a:ea typeface="+mn-ea"/>
                          <a:cs typeface="Arial"/>
                          <a:sym typeface="Arial"/>
                        </a:rPr>
                        <a:t>Install generators and provide other temporary emergency power sources for health and medical facilities.</a:t>
                      </a:r>
                      <a:endParaRPr lang="en-US" sz="700" dirty="0">
                        <a:solidFill>
                          <a:srgbClr val="000066"/>
                        </a:solidFill>
                      </a:endParaRPr>
                    </a:p>
                  </a:txBody>
                  <a:tcPr/>
                </a:tc>
                <a:extLst>
                  <a:ext uri="{0D108BD9-81ED-4DB2-BD59-A6C34878D82A}">
                    <a16:rowId xmlns:a16="http://schemas.microsoft.com/office/drawing/2014/main" val="10003"/>
                  </a:ext>
                </a:extLst>
              </a:tr>
              <a:tr h="224393">
                <a:tc>
                  <a:txBody>
                    <a:bodyPr/>
                    <a:lstStyle/>
                    <a:p>
                      <a:pPr lvl="0" algn="l">
                        <a:spcBef>
                          <a:spcPct val="100000"/>
                        </a:spcBef>
                        <a:buClrTx/>
                      </a:pPr>
                      <a:r>
                        <a:rPr lang="en-US" sz="700">
                          <a:solidFill>
                            <a:srgbClr val="000066"/>
                          </a:solidFill>
                          <a:latin typeface="Arial"/>
                          <a:ea typeface="+mn-ea"/>
                          <a:cs typeface="Arial"/>
                          <a:sym typeface="Arial"/>
                        </a:rPr>
                        <a:t>ESF #4 Firefighting</a:t>
                      </a:r>
                      <a:endParaRPr lang="en-US" sz="700">
                        <a:solidFill>
                          <a:srgbClr val="000066"/>
                        </a:solidFill>
                      </a:endParaRPr>
                    </a:p>
                  </a:txBody>
                  <a:tcPr/>
                </a:tc>
                <a:tc>
                  <a:txBody>
                    <a:bodyPr/>
                    <a:lstStyle/>
                    <a:p>
                      <a:pPr lvl="0" algn="l">
                        <a:spcBef>
                          <a:spcPct val="100000"/>
                        </a:spcBef>
                        <a:buClrTx/>
                      </a:pPr>
                      <a:r>
                        <a:rPr lang="en-US" sz="700">
                          <a:solidFill>
                            <a:srgbClr val="000066"/>
                          </a:solidFill>
                          <a:latin typeface="Arial"/>
                          <a:ea typeface="+mn-ea"/>
                          <a:cs typeface="Arial"/>
                          <a:sym typeface="Arial"/>
                        </a:rPr>
                        <a:t>Coordinates federal firefighting activities and supports resource requests for public health and medical facilities and teams.</a:t>
                      </a:r>
                      <a:endParaRPr lang="en-US" sz="700">
                        <a:solidFill>
                          <a:srgbClr val="000066"/>
                        </a:solidFill>
                      </a:endParaRPr>
                    </a:p>
                  </a:txBody>
                  <a:tcPr/>
                </a:tc>
                <a:extLst>
                  <a:ext uri="{0D108BD9-81ED-4DB2-BD59-A6C34878D82A}">
                    <a16:rowId xmlns:a16="http://schemas.microsoft.com/office/drawing/2014/main" val="10004"/>
                  </a:ext>
                </a:extLst>
              </a:tr>
              <a:tr h="224393">
                <a:tc>
                  <a:txBody>
                    <a:bodyPr/>
                    <a:lstStyle/>
                    <a:p>
                      <a:pPr lvl="0" algn="l">
                        <a:spcBef>
                          <a:spcPct val="100000"/>
                        </a:spcBef>
                        <a:buClrTx/>
                      </a:pPr>
                      <a:r>
                        <a:rPr lang="en-US" sz="700">
                          <a:solidFill>
                            <a:srgbClr val="000066"/>
                          </a:solidFill>
                          <a:latin typeface="Arial"/>
                          <a:ea typeface="+mn-ea"/>
                          <a:cs typeface="Arial"/>
                          <a:sym typeface="Arial"/>
                        </a:rPr>
                        <a:t>ESF #5 Information &amp; Planning</a:t>
                      </a:r>
                      <a:endParaRPr lang="en-US" sz="700">
                        <a:solidFill>
                          <a:srgbClr val="000066"/>
                        </a:solidFill>
                      </a:endParaRPr>
                    </a:p>
                  </a:txBody>
                  <a:tcPr/>
                </a:tc>
                <a:tc>
                  <a:txBody>
                    <a:bodyPr/>
                    <a:lstStyle/>
                    <a:p>
                      <a:pPr lvl="0" algn="l">
                        <a:spcBef>
                          <a:spcPct val="100000"/>
                        </a:spcBef>
                        <a:buClrTx/>
                      </a:pPr>
                      <a:r>
                        <a:rPr lang="en-US" sz="700">
                          <a:solidFill>
                            <a:srgbClr val="000066"/>
                          </a:solidFill>
                          <a:latin typeface="Arial"/>
                          <a:ea typeface="+mn-ea"/>
                          <a:cs typeface="Arial"/>
                          <a:sym typeface="Arial"/>
                        </a:rPr>
                        <a:t>Develop coordinated interagency crisis action plans addressing health and medical issues.</a:t>
                      </a:r>
                      <a:endParaRPr lang="en-US" sz="700">
                        <a:solidFill>
                          <a:srgbClr val="000066"/>
                        </a:solidFill>
                      </a:endParaRPr>
                    </a:p>
                  </a:txBody>
                  <a:tcPr/>
                </a:tc>
                <a:extLst>
                  <a:ext uri="{0D108BD9-81ED-4DB2-BD59-A6C34878D82A}">
                    <a16:rowId xmlns:a16="http://schemas.microsoft.com/office/drawing/2014/main" val="10005"/>
                  </a:ext>
                </a:extLst>
              </a:tr>
              <a:tr h="224393">
                <a:tc>
                  <a:txBody>
                    <a:bodyPr/>
                    <a:lstStyle/>
                    <a:p>
                      <a:pPr lvl="0" algn="l">
                        <a:spcBef>
                          <a:spcPct val="100000"/>
                        </a:spcBef>
                        <a:buClrTx/>
                      </a:pPr>
                      <a:r>
                        <a:rPr lang="en-US" sz="700">
                          <a:solidFill>
                            <a:srgbClr val="000066"/>
                          </a:solidFill>
                          <a:latin typeface="Arial"/>
                          <a:ea typeface="+mn-ea"/>
                          <a:cs typeface="Arial"/>
                          <a:sym typeface="Arial"/>
                        </a:rPr>
                        <a:t>ESF #6 Mass Care, Emergency Assistance, Temporary Housing, &amp; Human Assistance</a:t>
                      </a:r>
                      <a:endParaRPr lang="en-US" sz="700">
                        <a:solidFill>
                          <a:srgbClr val="000066"/>
                        </a:solidFill>
                      </a:endParaRPr>
                    </a:p>
                  </a:txBody>
                  <a:tcPr/>
                </a:tc>
                <a:tc>
                  <a:txBody>
                    <a:bodyPr/>
                    <a:lstStyle/>
                    <a:p>
                      <a:pPr lvl="0" algn="l">
                        <a:spcBef>
                          <a:spcPct val="100000"/>
                        </a:spcBef>
                        <a:buClrTx/>
                      </a:pPr>
                      <a:r>
                        <a:rPr lang="en-US" sz="700">
                          <a:solidFill>
                            <a:srgbClr val="000066"/>
                          </a:solidFill>
                          <a:latin typeface="Arial"/>
                          <a:ea typeface="+mn-ea"/>
                          <a:cs typeface="Arial"/>
                          <a:sym typeface="Arial"/>
                        </a:rPr>
                        <a:t>Integrate voluntary agency and other partner support, including other federal agencies and the private sector, to resource health and medical services and supplies.</a:t>
                      </a:r>
                      <a:endParaRPr lang="en-US" sz="700">
                        <a:solidFill>
                          <a:srgbClr val="000066"/>
                        </a:solidFill>
                      </a:endParaRPr>
                    </a:p>
                  </a:txBody>
                  <a:tcPr/>
                </a:tc>
                <a:extLst>
                  <a:ext uri="{0D108BD9-81ED-4DB2-BD59-A6C34878D82A}">
                    <a16:rowId xmlns:a16="http://schemas.microsoft.com/office/drawing/2014/main" val="10006"/>
                  </a:ext>
                </a:extLst>
              </a:tr>
              <a:tr h="142796">
                <a:tc>
                  <a:txBody>
                    <a:bodyPr/>
                    <a:lstStyle/>
                    <a:p>
                      <a:pPr lvl="0" algn="l">
                        <a:spcBef>
                          <a:spcPct val="100000"/>
                        </a:spcBef>
                        <a:buClrTx/>
                      </a:pPr>
                      <a:r>
                        <a:rPr lang="en-US" sz="700">
                          <a:solidFill>
                            <a:srgbClr val="000066"/>
                          </a:solidFill>
                          <a:latin typeface="Arial"/>
                          <a:ea typeface="+mn-ea"/>
                          <a:cs typeface="Arial"/>
                          <a:sym typeface="Arial"/>
                        </a:rPr>
                        <a:t>ESF #7 Logistics</a:t>
                      </a:r>
                      <a:endParaRPr lang="en-US" sz="700">
                        <a:solidFill>
                          <a:srgbClr val="000066"/>
                        </a:solidFill>
                      </a:endParaRPr>
                    </a:p>
                  </a:txBody>
                  <a:tcPr/>
                </a:tc>
                <a:tc>
                  <a:txBody>
                    <a:bodyPr/>
                    <a:lstStyle/>
                    <a:p>
                      <a:pPr lvl="0" algn="l">
                        <a:spcBef>
                          <a:spcPct val="100000"/>
                        </a:spcBef>
                        <a:buClrTx/>
                      </a:pPr>
                      <a:r>
                        <a:rPr lang="en-US" sz="700">
                          <a:solidFill>
                            <a:srgbClr val="000066"/>
                          </a:solidFill>
                          <a:latin typeface="Arial"/>
                          <a:ea typeface="+mn-ea"/>
                          <a:cs typeface="Arial"/>
                          <a:sym typeface="Arial"/>
                        </a:rPr>
                        <a:t>Provide logistics support for moving meals, water, or other commodities.</a:t>
                      </a:r>
                      <a:endParaRPr lang="en-US" sz="700">
                        <a:solidFill>
                          <a:srgbClr val="000066"/>
                        </a:solidFill>
                      </a:endParaRPr>
                    </a:p>
                  </a:txBody>
                  <a:tcPr/>
                </a:tc>
                <a:extLst>
                  <a:ext uri="{0D108BD9-81ED-4DB2-BD59-A6C34878D82A}">
                    <a16:rowId xmlns:a16="http://schemas.microsoft.com/office/drawing/2014/main" val="10007"/>
                  </a:ext>
                </a:extLst>
              </a:tr>
              <a:tr h="224393">
                <a:tc>
                  <a:txBody>
                    <a:bodyPr/>
                    <a:lstStyle/>
                    <a:p>
                      <a:pPr lvl="0" algn="l">
                        <a:spcBef>
                          <a:spcPct val="100000"/>
                        </a:spcBef>
                        <a:buClrTx/>
                      </a:pPr>
                      <a:r>
                        <a:rPr lang="en-US" sz="700">
                          <a:solidFill>
                            <a:srgbClr val="000066"/>
                          </a:solidFill>
                          <a:latin typeface="Arial"/>
                          <a:ea typeface="+mn-ea"/>
                          <a:cs typeface="Arial"/>
                          <a:sym typeface="Arial"/>
                        </a:rPr>
                        <a:t>ESF #8 Public Health &amp; Medical Services</a:t>
                      </a:r>
                      <a:endParaRPr lang="en-US" sz="700">
                        <a:solidFill>
                          <a:srgbClr val="000066"/>
                        </a:solidFill>
                      </a:endParaRPr>
                    </a:p>
                  </a:txBody>
                  <a:tcPr/>
                </a:tc>
                <a:tc>
                  <a:txBody>
                    <a:bodyPr/>
                    <a:lstStyle/>
                    <a:p>
                      <a:pPr lvl="0" algn="l">
                        <a:spcBef>
                          <a:spcPct val="100000"/>
                        </a:spcBef>
                        <a:buClrTx/>
                      </a:pPr>
                      <a:r>
                        <a:rPr lang="en-US" sz="700">
                          <a:solidFill>
                            <a:srgbClr val="000066"/>
                          </a:solidFill>
                          <a:latin typeface="Arial"/>
                          <a:ea typeface="+mn-ea"/>
                          <a:cs typeface="Arial"/>
                          <a:sym typeface="Arial"/>
                        </a:rPr>
                        <a:t>Provide health and medical support to communities, and coordinate across capabilities of partner agencies.</a:t>
                      </a:r>
                      <a:endParaRPr lang="en-US" sz="700">
                        <a:solidFill>
                          <a:srgbClr val="000066"/>
                        </a:solidFill>
                      </a:endParaRPr>
                    </a:p>
                  </a:txBody>
                  <a:tcPr/>
                </a:tc>
                <a:extLst>
                  <a:ext uri="{0D108BD9-81ED-4DB2-BD59-A6C34878D82A}">
                    <a16:rowId xmlns:a16="http://schemas.microsoft.com/office/drawing/2014/main" val="10008"/>
                  </a:ext>
                </a:extLst>
              </a:tr>
              <a:tr h="142796">
                <a:tc>
                  <a:txBody>
                    <a:bodyPr/>
                    <a:lstStyle/>
                    <a:p>
                      <a:pPr lvl="0" algn="l">
                        <a:spcBef>
                          <a:spcPct val="100000"/>
                        </a:spcBef>
                        <a:buClrTx/>
                      </a:pPr>
                      <a:r>
                        <a:rPr lang="en-US" sz="700">
                          <a:solidFill>
                            <a:srgbClr val="000066"/>
                          </a:solidFill>
                          <a:latin typeface="Arial"/>
                          <a:ea typeface="+mn-ea"/>
                          <a:cs typeface="Arial"/>
                          <a:sym typeface="Arial"/>
                        </a:rPr>
                        <a:t>ESF #9 Search &amp; Rescue</a:t>
                      </a:r>
                      <a:endParaRPr lang="en-US" sz="700">
                        <a:solidFill>
                          <a:srgbClr val="000066"/>
                        </a:solidFill>
                      </a:endParaRPr>
                    </a:p>
                  </a:txBody>
                  <a:tcPr/>
                </a:tc>
                <a:tc>
                  <a:txBody>
                    <a:bodyPr/>
                    <a:lstStyle/>
                    <a:p>
                      <a:pPr lvl="0" algn="l">
                        <a:spcBef>
                          <a:spcPct val="100000"/>
                        </a:spcBef>
                        <a:buClrTx/>
                      </a:pPr>
                      <a:r>
                        <a:rPr lang="en-US" sz="700">
                          <a:solidFill>
                            <a:srgbClr val="000066"/>
                          </a:solidFill>
                          <a:latin typeface="Arial"/>
                          <a:ea typeface="+mn-ea"/>
                          <a:cs typeface="Arial"/>
                          <a:sym typeface="Arial"/>
                        </a:rPr>
                        <a:t>Conduct initial health and medical needs assessments.</a:t>
                      </a:r>
                      <a:endParaRPr lang="en-US" sz="700">
                        <a:solidFill>
                          <a:srgbClr val="000066"/>
                        </a:solidFill>
                      </a:endParaRPr>
                    </a:p>
                  </a:txBody>
                  <a:tcPr/>
                </a:tc>
                <a:extLst>
                  <a:ext uri="{0D108BD9-81ED-4DB2-BD59-A6C34878D82A}">
                    <a16:rowId xmlns:a16="http://schemas.microsoft.com/office/drawing/2014/main" val="10009"/>
                  </a:ext>
                </a:extLst>
              </a:tr>
              <a:tr h="224393">
                <a:tc>
                  <a:txBody>
                    <a:bodyPr/>
                    <a:lstStyle/>
                    <a:p>
                      <a:pPr lvl="0" algn="l">
                        <a:spcBef>
                          <a:spcPct val="100000"/>
                        </a:spcBef>
                        <a:buClrTx/>
                      </a:pPr>
                      <a:r>
                        <a:rPr lang="en-US" sz="700">
                          <a:solidFill>
                            <a:srgbClr val="000066"/>
                          </a:solidFill>
                          <a:latin typeface="Arial"/>
                          <a:ea typeface="+mn-ea"/>
                          <a:cs typeface="Arial"/>
                          <a:sym typeface="Arial"/>
                        </a:rPr>
                        <a:t>ESF #10 Oil &amp; Hazardous Materials Response</a:t>
                      </a:r>
                      <a:endParaRPr lang="en-US" sz="700">
                        <a:solidFill>
                          <a:srgbClr val="000066"/>
                        </a:solidFill>
                      </a:endParaRPr>
                    </a:p>
                  </a:txBody>
                  <a:tcPr/>
                </a:tc>
                <a:tc>
                  <a:txBody>
                    <a:bodyPr/>
                    <a:lstStyle/>
                    <a:p>
                      <a:pPr lvl="0" algn="l">
                        <a:spcBef>
                          <a:spcPct val="100000"/>
                        </a:spcBef>
                        <a:buClrTx/>
                      </a:pPr>
                      <a:r>
                        <a:rPr lang="en-US" sz="700">
                          <a:solidFill>
                            <a:srgbClr val="000066"/>
                          </a:solidFill>
                          <a:latin typeface="Arial"/>
                          <a:ea typeface="+mn-ea"/>
                          <a:cs typeface="Arial"/>
                          <a:sym typeface="Arial"/>
                        </a:rPr>
                        <a:t>Monitor air quality near health and medical facilities in close proximity to the incident area.</a:t>
                      </a:r>
                      <a:endParaRPr lang="en-US" sz="700">
                        <a:solidFill>
                          <a:srgbClr val="000066"/>
                        </a:solidFill>
                      </a:endParaRPr>
                    </a:p>
                  </a:txBody>
                  <a:tcPr/>
                </a:tc>
                <a:extLst>
                  <a:ext uri="{0D108BD9-81ED-4DB2-BD59-A6C34878D82A}">
                    <a16:rowId xmlns:a16="http://schemas.microsoft.com/office/drawing/2014/main" val="10010"/>
                  </a:ext>
                </a:extLst>
              </a:tr>
              <a:tr h="142796">
                <a:tc>
                  <a:txBody>
                    <a:bodyPr/>
                    <a:lstStyle/>
                    <a:p>
                      <a:pPr lvl="0" algn="l">
                        <a:spcBef>
                          <a:spcPct val="100000"/>
                        </a:spcBef>
                        <a:buClrTx/>
                      </a:pPr>
                      <a:r>
                        <a:rPr lang="en-US" sz="700">
                          <a:solidFill>
                            <a:srgbClr val="000066"/>
                          </a:solidFill>
                          <a:latin typeface="Arial"/>
                          <a:ea typeface="+mn-ea"/>
                          <a:cs typeface="Arial"/>
                          <a:sym typeface="Arial"/>
                        </a:rPr>
                        <a:t>ESF #11 Agriculture &amp; Natural Resources</a:t>
                      </a:r>
                      <a:endParaRPr lang="en-US" sz="700">
                        <a:solidFill>
                          <a:srgbClr val="000066"/>
                        </a:solidFill>
                      </a:endParaRPr>
                    </a:p>
                  </a:txBody>
                  <a:tcPr/>
                </a:tc>
                <a:tc>
                  <a:txBody>
                    <a:bodyPr/>
                    <a:lstStyle/>
                    <a:p>
                      <a:pPr lvl="0" algn="l">
                        <a:spcBef>
                          <a:spcPct val="100000"/>
                        </a:spcBef>
                        <a:buClrTx/>
                      </a:pPr>
                      <a:r>
                        <a:rPr lang="en-US" sz="700">
                          <a:solidFill>
                            <a:srgbClr val="000066"/>
                          </a:solidFill>
                          <a:latin typeface="Arial"/>
                          <a:ea typeface="+mn-ea"/>
                          <a:cs typeface="Arial"/>
                          <a:sym typeface="Arial"/>
                        </a:rPr>
                        <a:t>Coordinate with health and medical entities to address incidents of zoonotic disease.</a:t>
                      </a:r>
                      <a:endParaRPr lang="en-US" sz="700">
                        <a:solidFill>
                          <a:srgbClr val="000066"/>
                        </a:solidFill>
                      </a:endParaRPr>
                    </a:p>
                  </a:txBody>
                  <a:tcPr/>
                </a:tc>
                <a:extLst>
                  <a:ext uri="{0D108BD9-81ED-4DB2-BD59-A6C34878D82A}">
                    <a16:rowId xmlns:a16="http://schemas.microsoft.com/office/drawing/2014/main" val="10011"/>
                  </a:ext>
                </a:extLst>
              </a:tr>
              <a:tr h="224393">
                <a:tc>
                  <a:txBody>
                    <a:bodyPr/>
                    <a:lstStyle/>
                    <a:p>
                      <a:pPr lvl="0" algn="l">
                        <a:spcBef>
                          <a:spcPct val="100000"/>
                        </a:spcBef>
                        <a:buClrTx/>
                      </a:pPr>
                      <a:r>
                        <a:rPr lang="en-US" sz="700">
                          <a:solidFill>
                            <a:srgbClr val="000066"/>
                          </a:solidFill>
                          <a:latin typeface="Arial"/>
                          <a:ea typeface="+mn-ea"/>
                          <a:cs typeface="Arial"/>
                          <a:sym typeface="Arial"/>
                        </a:rPr>
                        <a:t>ESF #12 Energy</a:t>
                      </a:r>
                      <a:endParaRPr lang="en-US" sz="700">
                        <a:solidFill>
                          <a:srgbClr val="000066"/>
                        </a:solidFill>
                      </a:endParaRPr>
                    </a:p>
                  </a:txBody>
                  <a:tcPr/>
                </a:tc>
                <a:tc>
                  <a:txBody>
                    <a:bodyPr/>
                    <a:lstStyle/>
                    <a:p>
                      <a:pPr lvl="0" algn="l">
                        <a:spcBef>
                          <a:spcPct val="100000"/>
                        </a:spcBef>
                        <a:buClrTx/>
                      </a:pPr>
                      <a:r>
                        <a:rPr lang="en-US" sz="700">
                          <a:solidFill>
                            <a:srgbClr val="000066"/>
                          </a:solidFill>
                          <a:latin typeface="Arial"/>
                          <a:ea typeface="+mn-ea"/>
                          <a:cs typeface="Arial"/>
                          <a:sym typeface="Arial"/>
                        </a:rPr>
                        <a:t>Coordinate power restoration efforts for health and medical facilities or power-dependent medical populations.</a:t>
                      </a:r>
                      <a:endParaRPr lang="en-US" sz="700">
                        <a:solidFill>
                          <a:srgbClr val="000066"/>
                        </a:solidFill>
                      </a:endParaRPr>
                    </a:p>
                  </a:txBody>
                  <a:tcPr/>
                </a:tc>
                <a:extLst>
                  <a:ext uri="{0D108BD9-81ED-4DB2-BD59-A6C34878D82A}">
                    <a16:rowId xmlns:a16="http://schemas.microsoft.com/office/drawing/2014/main" val="10012"/>
                  </a:ext>
                </a:extLst>
              </a:tr>
              <a:tr h="224393">
                <a:tc>
                  <a:txBody>
                    <a:bodyPr/>
                    <a:lstStyle/>
                    <a:p>
                      <a:pPr lvl="0" algn="l">
                        <a:spcBef>
                          <a:spcPct val="100000"/>
                        </a:spcBef>
                        <a:buClrTx/>
                      </a:pPr>
                      <a:r>
                        <a:rPr lang="en-US" sz="700" dirty="0">
                          <a:solidFill>
                            <a:srgbClr val="000066"/>
                          </a:solidFill>
                          <a:latin typeface="Arial"/>
                          <a:ea typeface="+mn-ea"/>
                          <a:cs typeface="Arial"/>
                          <a:sym typeface="Arial"/>
                        </a:rPr>
                        <a:t>ESF #13 Public Safety &amp; Security</a:t>
                      </a:r>
                      <a:endParaRPr lang="en-US" sz="700" dirty="0">
                        <a:solidFill>
                          <a:srgbClr val="000066"/>
                        </a:solidFill>
                      </a:endParaRPr>
                    </a:p>
                  </a:txBody>
                  <a:tcPr/>
                </a:tc>
                <a:tc>
                  <a:txBody>
                    <a:bodyPr/>
                    <a:lstStyle/>
                    <a:p>
                      <a:pPr lvl="0" algn="l">
                        <a:spcBef>
                          <a:spcPct val="100000"/>
                        </a:spcBef>
                        <a:buClrTx/>
                      </a:pPr>
                      <a:r>
                        <a:rPr lang="en-US" sz="700">
                          <a:solidFill>
                            <a:srgbClr val="000066"/>
                          </a:solidFill>
                          <a:latin typeface="Arial"/>
                          <a:ea typeface="+mn-ea"/>
                          <a:cs typeface="Arial"/>
                          <a:sym typeface="Arial"/>
                        </a:rPr>
                        <a:t>Provide public safety needed security at health and medical facilities or mobile teams delivering services.</a:t>
                      </a:r>
                      <a:endParaRPr lang="en-US" sz="700">
                        <a:solidFill>
                          <a:srgbClr val="000066"/>
                        </a:solidFill>
                      </a:endParaRPr>
                    </a:p>
                  </a:txBody>
                  <a:tcPr/>
                </a:tc>
                <a:extLst>
                  <a:ext uri="{0D108BD9-81ED-4DB2-BD59-A6C34878D82A}">
                    <a16:rowId xmlns:a16="http://schemas.microsoft.com/office/drawing/2014/main" val="10013"/>
                  </a:ext>
                </a:extLst>
              </a:tr>
              <a:tr h="224393">
                <a:tc>
                  <a:txBody>
                    <a:bodyPr/>
                    <a:lstStyle/>
                    <a:p>
                      <a:pPr lvl="0" algn="l">
                        <a:spcBef>
                          <a:spcPct val="100000"/>
                        </a:spcBef>
                        <a:buClrTx/>
                      </a:pPr>
                      <a:r>
                        <a:rPr lang="en-US" sz="700">
                          <a:solidFill>
                            <a:srgbClr val="000066"/>
                          </a:solidFill>
                          <a:latin typeface="Arial"/>
                          <a:ea typeface="+mn-ea"/>
                          <a:cs typeface="Arial"/>
                          <a:sym typeface="Arial"/>
                        </a:rPr>
                        <a:t>ESF #14 Cross-Sector Business and Infrastructure</a:t>
                      </a:r>
                      <a:endParaRPr lang="en-US" sz="700">
                        <a:solidFill>
                          <a:srgbClr val="000066"/>
                        </a:solidFill>
                      </a:endParaRPr>
                    </a:p>
                  </a:txBody>
                  <a:tcPr/>
                </a:tc>
                <a:tc>
                  <a:txBody>
                    <a:bodyPr/>
                    <a:lstStyle/>
                    <a:p>
                      <a:pPr lvl="0" algn="l">
                        <a:spcBef>
                          <a:spcPct val="100000"/>
                        </a:spcBef>
                        <a:buClrTx/>
                      </a:pPr>
                      <a:r>
                        <a:rPr lang="en-US" sz="700" dirty="0">
                          <a:solidFill>
                            <a:srgbClr val="000066"/>
                          </a:solidFill>
                          <a:latin typeface="Arial"/>
                          <a:ea typeface="+mn-ea"/>
                          <a:cs typeface="Arial"/>
                          <a:sym typeface="Arial"/>
                        </a:rPr>
                        <a:t>Be informed of and assess cascading impacts of health or medical infrastructure or service disruptions, and deconflict or prioritize cross-sector requirements.</a:t>
                      </a:r>
                      <a:endParaRPr lang="en-US" sz="700" dirty="0">
                        <a:solidFill>
                          <a:srgbClr val="000066"/>
                        </a:solidFill>
                      </a:endParaRPr>
                    </a:p>
                  </a:txBody>
                  <a:tcPr/>
                </a:tc>
                <a:extLst>
                  <a:ext uri="{0D108BD9-81ED-4DB2-BD59-A6C34878D82A}">
                    <a16:rowId xmlns:a16="http://schemas.microsoft.com/office/drawing/2014/main" val="10014"/>
                  </a:ext>
                </a:extLst>
              </a:tr>
              <a:tr h="224393">
                <a:tc>
                  <a:txBody>
                    <a:bodyPr/>
                    <a:lstStyle/>
                    <a:p>
                      <a:pPr lvl="0" algn="l">
                        <a:spcBef>
                          <a:spcPct val="100000"/>
                        </a:spcBef>
                        <a:buClrTx/>
                      </a:pPr>
                      <a:r>
                        <a:rPr lang="en-US" sz="700">
                          <a:solidFill>
                            <a:srgbClr val="000066"/>
                          </a:solidFill>
                          <a:latin typeface="Arial"/>
                          <a:ea typeface="+mn-ea"/>
                          <a:cs typeface="Arial"/>
                          <a:sym typeface="Arial"/>
                        </a:rPr>
                        <a:t>ESF #15 External Affairs</a:t>
                      </a:r>
                      <a:endParaRPr lang="en-US" sz="700">
                        <a:solidFill>
                          <a:srgbClr val="000066"/>
                        </a:solidFill>
                      </a:endParaRPr>
                    </a:p>
                  </a:txBody>
                  <a:tcPr/>
                </a:tc>
                <a:tc>
                  <a:txBody>
                    <a:bodyPr/>
                    <a:lstStyle/>
                    <a:p>
                      <a:pPr lvl="0" algn="l">
                        <a:spcBef>
                          <a:spcPct val="100000"/>
                        </a:spcBef>
                        <a:buClrTx/>
                      </a:pPr>
                      <a:r>
                        <a:rPr lang="en-US" sz="700" dirty="0">
                          <a:solidFill>
                            <a:srgbClr val="000066"/>
                          </a:solidFill>
                          <a:latin typeface="Arial"/>
                          <a:ea typeface="+mn-ea"/>
                          <a:cs typeface="Arial"/>
                          <a:sym typeface="Arial"/>
                        </a:rPr>
                        <a:t>Conduct public messaging on the status of available health and medical services or public health risks.</a:t>
                      </a:r>
                      <a:endParaRPr lang="en-US" sz="700" dirty="0">
                        <a:solidFill>
                          <a:srgbClr val="000066"/>
                        </a:solidFill>
                      </a:endParaRPr>
                    </a:p>
                  </a:txBody>
                  <a:tcPr/>
                </a:tc>
                <a:extLst>
                  <a:ext uri="{0D108BD9-81ED-4DB2-BD59-A6C34878D82A}">
                    <a16:rowId xmlns:a16="http://schemas.microsoft.com/office/drawing/2014/main" val="10015"/>
                  </a:ext>
                </a:extLst>
              </a:tr>
            </a:tbl>
          </a:graphicData>
        </a:graphic>
      </p:graphicFrame>
      <p:sp>
        <p:nvSpPr>
          <p:cNvPr id="7" name="Slide Number Placeholder 6">
            <a:extLst>
              <a:ext uri="{FF2B5EF4-FFF2-40B4-BE49-F238E27FC236}">
                <a16:creationId xmlns:a16="http://schemas.microsoft.com/office/drawing/2014/main" id="{88C2FC0F-B757-41F7-BD50-DF37DBD08A4F}"/>
              </a:ext>
            </a:extLst>
          </p:cNvPr>
          <p:cNvSpPr>
            <a:spLocks noGrp="1"/>
          </p:cNvSpPr>
          <p:nvPr>
            <p:ph type="sldNum" sz="quarter" idx="12"/>
          </p:nvPr>
        </p:nvSpPr>
        <p:spPr/>
        <p:txBody>
          <a:bodyPr/>
          <a:lstStyle/>
          <a:p>
            <a:pPr>
              <a:spcBef>
                <a:spcPts val="100"/>
              </a:spcBef>
              <a:buSzPct val="99000"/>
            </a:pPr>
            <a:fld id="{FE139A5D-E9CA-4F68-A8CA-657ECE4BBD58}" type="slidenum">
              <a:rPr lang="en-US" smtClean="0"/>
              <a:pPr>
                <a:spcBef>
                  <a:spcPts val="100"/>
                </a:spcBef>
                <a:buSzPct val="99000"/>
              </a:pPr>
              <a:t>15</a:t>
            </a:fld>
            <a:endParaRPr lang="en-US"/>
          </a:p>
        </p:txBody>
      </p:sp>
    </p:spTree>
    <p:extLst>
      <p:ext uri="{BB962C8B-B14F-4D97-AF65-F5344CB8AC3E}">
        <p14:creationId xmlns:p14="http://schemas.microsoft.com/office/powerpoint/2010/main" val="2909078961"/>
      </p:ext>
    </p:extLst>
  </p:cSld>
  <p:clrMapOvr>
    <a:masterClrMapping/>
  </p:clrMapOvr>
  <p:transition>
    <p:wipe dir="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Bef>
                <a:spcPct val="100000"/>
              </a:spcBef>
              <a:buSzPct val="99000"/>
            </a:pPr>
            <a:r>
              <a:rPr lang="en-US"/>
              <a:t>Knowledge Review 2</a:t>
            </a:r>
          </a:p>
        </p:txBody>
      </p:sp>
      <p:sp>
        <p:nvSpPr>
          <p:cNvPr id="3" name="Content Placeholder 2">
            <a:extLst>
              <a:ext uri="{FF2B5EF4-FFF2-40B4-BE49-F238E27FC236}">
                <a16:creationId xmlns:a16="http://schemas.microsoft.com/office/drawing/2014/main" id="{B109DF22-D7E3-4577-B60A-7F551A62F6DF}"/>
              </a:ext>
            </a:extLst>
          </p:cNvPr>
          <p:cNvSpPr>
            <a:spLocks noGrp="1"/>
          </p:cNvSpPr>
          <p:nvPr>
            <p:ph idx="1"/>
          </p:nvPr>
        </p:nvSpPr>
        <p:spPr/>
        <p:txBody>
          <a:bodyPr/>
          <a:lstStyle/>
          <a:p>
            <a:pPr>
              <a:spcBef>
                <a:spcPct val="100000"/>
              </a:spcBef>
              <a:buSzPct val="99000"/>
            </a:pPr>
            <a:r>
              <a:rPr lang="en-US" kern="1200" dirty="0">
                <a:sym typeface="Arial"/>
              </a:rPr>
              <a:t>What is the Tribal Assistance Coordination Group (TAC-G)?</a:t>
            </a:r>
            <a:endParaRPr lang="en-US" dirty="0"/>
          </a:p>
        </p:txBody>
      </p:sp>
      <p:sp>
        <p:nvSpPr>
          <p:cNvPr id="6" name="Slide Number Placeholder 5">
            <a:extLst>
              <a:ext uri="{FF2B5EF4-FFF2-40B4-BE49-F238E27FC236}">
                <a16:creationId xmlns:a16="http://schemas.microsoft.com/office/drawing/2014/main" id="{5E99EAAF-71D9-4C6C-A724-5B0DFE8F681A}"/>
              </a:ext>
            </a:extLst>
          </p:cNvPr>
          <p:cNvSpPr>
            <a:spLocks noGrp="1"/>
          </p:cNvSpPr>
          <p:nvPr>
            <p:ph type="sldNum" sz="quarter" idx="12"/>
          </p:nvPr>
        </p:nvSpPr>
        <p:spPr/>
        <p:txBody>
          <a:bodyPr/>
          <a:lstStyle/>
          <a:p>
            <a:pPr>
              <a:spcBef>
                <a:spcPts val="100"/>
              </a:spcBef>
              <a:buSzPct val="99000"/>
            </a:pPr>
            <a:fld id="{FE139A5D-E9CA-4F68-A8CA-657ECE4BBD58}" type="slidenum">
              <a:rPr lang="en-US" smtClean="0"/>
              <a:pPr>
                <a:spcBef>
                  <a:spcPts val="100"/>
                </a:spcBef>
                <a:buSzPct val="99000"/>
              </a:pPr>
              <a:t>16</a:t>
            </a:fld>
            <a:endParaRPr lang="en-US"/>
          </a:p>
        </p:txBody>
      </p:sp>
    </p:spTree>
    <p:extLst>
      <p:ext uri="{BB962C8B-B14F-4D97-AF65-F5344CB8AC3E}">
        <p14:creationId xmlns:p14="http://schemas.microsoft.com/office/powerpoint/2010/main" val="1620182791"/>
      </p:ext>
    </p:extLst>
  </p:cSld>
  <p:clrMapOvr>
    <a:masterClrMapping/>
  </p:clrMapOvr>
  <p:transition>
    <p:wipe dir="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Bef>
                <a:spcPct val="100000"/>
              </a:spcBef>
              <a:buSzPct val="99000"/>
            </a:pPr>
            <a:r>
              <a:rPr lang="en-US"/>
              <a:t>Conclusion</a:t>
            </a:r>
          </a:p>
        </p:txBody>
      </p:sp>
      <p:sp>
        <p:nvSpPr>
          <p:cNvPr id="3" name="Content Placeholder 2">
            <a:extLst>
              <a:ext uri="{FF2B5EF4-FFF2-40B4-BE49-F238E27FC236}">
                <a16:creationId xmlns:a16="http://schemas.microsoft.com/office/drawing/2014/main" id="{C55B5A1A-8096-4601-BD28-F2E014347F65}"/>
              </a:ext>
            </a:extLst>
          </p:cNvPr>
          <p:cNvSpPr>
            <a:spLocks noGrp="1"/>
          </p:cNvSpPr>
          <p:nvPr>
            <p:ph idx="1"/>
          </p:nvPr>
        </p:nvSpPr>
        <p:spPr/>
        <p:txBody>
          <a:bodyPr>
            <a:normAutofit fontScale="62500" lnSpcReduction="20000"/>
          </a:bodyPr>
          <a:lstStyle/>
          <a:p>
            <a:pPr fontAlgn="auto">
              <a:spcBef>
                <a:spcPct val="100000"/>
              </a:spcBef>
              <a:spcAft>
                <a:spcPts val="0"/>
              </a:spcAft>
              <a:buSzPct val="99000"/>
              <a:tabLst/>
            </a:pPr>
            <a:r>
              <a:rPr lang="en-US" kern="1200" dirty="0">
                <a:sym typeface="Arial"/>
              </a:rPr>
              <a:t>The National Response Framework (NRF) provides foundational emergency management doctrine for how the Nation responds to all types of incidents. The NRF is built on scalable, flexible, and adaptable concepts.</a:t>
            </a:r>
          </a:p>
          <a:p>
            <a:pPr fontAlgn="auto">
              <a:spcBef>
                <a:spcPct val="100000"/>
              </a:spcBef>
              <a:spcAft>
                <a:spcPts val="0"/>
              </a:spcAft>
              <a:buSzPct val="99000"/>
              <a:tabLst/>
            </a:pPr>
            <a:r>
              <a:rPr lang="en-US" kern="1200" dirty="0">
                <a:sym typeface="Arial"/>
              </a:rPr>
              <a:t>The whole community should be engaged in examining and implementing the strategy and doctrine contained in the NRF, considering both current and future requirements in the process. Remember, Whole Community includes: The private sector; NGOs; local, state, tribal, territorial, and insular area governments; and the Federal Government, as well as other response entities.</a:t>
            </a:r>
          </a:p>
          <a:p>
            <a:pPr fontAlgn="auto">
              <a:spcBef>
                <a:spcPct val="100000"/>
              </a:spcBef>
              <a:spcAft>
                <a:spcPts val="0"/>
              </a:spcAft>
              <a:buSzPct val="99000"/>
              <a:tabLst/>
            </a:pPr>
            <a:r>
              <a:rPr lang="en-US" kern="1200" dirty="0">
                <a:sym typeface="Arial"/>
              </a:rPr>
              <a:t>The whole community remains firm in its commitment to safeguard itself against its greatest risks, now and in the future. Through whole community engagement, the Nation will continue to improve its preparedness to face all emergencies or disaster challenges that may unfold.</a:t>
            </a:r>
          </a:p>
          <a:p>
            <a:pPr fontAlgn="auto">
              <a:spcBef>
                <a:spcPct val="100000"/>
              </a:spcBef>
              <a:spcAft>
                <a:spcPts val="0"/>
              </a:spcAft>
              <a:buSzPct val="99000"/>
              <a:tabLst/>
            </a:pPr>
            <a:r>
              <a:rPr lang="en-US" kern="1200" dirty="0">
                <a:sym typeface="Arial"/>
              </a:rPr>
              <a:t>Visit the website to access the </a:t>
            </a:r>
            <a:r>
              <a:rPr lang="en-US" kern="1200" dirty="0">
                <a:sym typeface="Arial"/>
                <a:hlinkClick r:id="rId2">
                  <a:extLst>
                    <a:ext uri="{A12FA001-AC4F-418D-AE19-62706E023703}">
                      <ahyp:hlinkClr xmlns:ahyp="http://schemas.microsoft.com/office/drawing/2018/hyperlinkcolor" val="tx"/>
                    </a:ext>
                  </a:extLst>
                </a:hlinkClick>
              </a:rPr>
              <a:t>National Preparedness Resources Library</a:t>
            </a:r>
            <a:r>
              <a:rPr lang="en-US" kern="1200" dirty="0">
                <a:sym typeface="Arial"/>
              </a:rPr>
              <a:t> (https://www.fema.gov/national-preparedness-resource-library).</a:t>
            </a:r>
            <a:endParaRPr lang="en-US" dirty="0"/>
          </a:p>
        </p:txBody>
      </p:sp>
      <p:sp>
        <p:nvSpPr>
          <p:cNvPr id="6" name="Slide Number Placeholder 5">
            <a:extLst>
              <a:ext uri="{FF2B5EF4-FFF2-40B4-BE49-F238E27FC236}">
                <a16:creationId xmlns:a16="http://schemas.microsoft.com/office/drawing/2014/main" id="{2DBA6533-A742-4FB9-A4E1-04B17D7D3BEB}"/>
              </a:ext>
            </a:extLst>
          </p:cNvPr>
          <p:cNvSpPr>
            <a:spLocks noGrp="1"/>
          </p:cNvSpPr>
          <p:nvPr>
            <p:ph type="sldNum" sz="quarter" idx="12"/>
          </p:nvPr>
        </p:nvSpPr>
        <p:spPr/>
        <p:txBody>
          <a:bodyPr/>
          <a:lstStyle/>
          <a:p>
            <a:pPr>
              <a:spcBef>
                <a:spcPts val="100"/>
              </a:spcBef>
              <a:buSzPct val="99000"/>
            </a:pPr>
            <a:fld id="{FE139A5D-E9CA-4F68-A8CA-657ECE4BBD58}" type="slidenum">
              <a:rPr lang="en-US" smtClean="0"/>
              <a:pPr>
                <a:spcBef>
                  <a:spcPts val="100"/>
                </a:spcBef>
                <a:buSzPct val="99000"/>
              </a:pPr>
              <a:t>17</a:t>
            </a:fld>
            <a:endParaRPr lang="en-US"/>
          </a:p>
        </p:txBody>
      </p:sp>
    </p:spTree>
    <p:extLst>
      <p:ext uri="{BB962C8B-B14F-4D97-AF65-F5344CB8AC3E}">
        <p14:creationId xmlns:p14="http://schemas.microsoft.com/office/powerpoint/2010/main" val="1882930951"/>
      </p:ext>
    </p:extLst>
  </p:cSld>
  <p:clrMapOvr>
    <a:masterClrMapping/>
  </p:clrMapOvr>
  <p:transition>
    <p:wipe dir="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Bef>
                <a:spcPct val="100000"/>
              </a:spcBef>
              <a:buSzPct val="99000"/>
            </a:pPr>
            <a:r>
              <a:rPr lang="en-US"/>
              <a:t>Course Completion</a:t>
            </a:r>
          </a:p>
        </p:txBody>
      </p:sp>
      <p:sp>
        <p:nvSpPr>
          <p:cNvPr id="3" name="Content Placeholder 2">
            <a:extLst>
              <a:ext uri="{FF2B5EF4-FFF2-40B4-BE49-F238E27FC236}">
                <a16:creationId xmlns:a16="http://schemas.microsoft.com/office/drawing/2014/main" id="{0173826F-8011-4935-B945-A53E88A0E083}"/>
              </a:ext>
            </a:extLst>
          </p:cNvPr>
          <p:cNvSpPr>
            <a:spLocks noGrp="1"/>
          </p:cNvSpPr>
          <p:nvPr>
            <p:ph idx="1"/>
          </p:nvPr>
        </p:nvSpPr>
        <p:spPr/>
        <p:txBody>
          <a:bodyPr>
            <a:normAutofit fontScale="92500" lnSpcReduction="10000"/>
          </a:bodyPr>
          <a:lstStyle/>
          <a:p>
            <a:pPr fontAlgn="auto">
              <a:spcBef>
                <a:spcPct val="100000"/>
              </a:spcBef>
              <a:spcAft>
                <a:spcPts val="0"/>
              </a:spcAft>
              <a:buSzPct val="99000"/>
              <a:tabLst/>
            </a:pPr>
            <a:r>
              <a:rPr lang="en-US" kern="1200" dirty="0">
                <a:sym typeface="Arial"/>
              </a:rPr>
              <a:t>You have now completed all of the lessons. Prior to taking the examination, we recommend that you: </a:t>
            </a:r>
          </a:p>
          <a:p>
            <a:pPr marL="254000" lvl="1" indent="-254000" fontAlgn="auto">
              <a:spcBef>
                <a:spcPct val="100000"/>
              </a:spcBef>
              <a:spcAft>
                <a:spcPts val="0"/>
              </a:spcAft>
              <a:buSzPct val="99000"/>
              <a:buFont typeface="Arial"/>
              <a:buChar char="•"/>
              <a:tabLst/>
            </a:pPr>
            <a:r>
              <a:rPr lang="en-US" kern="1200" dirty="0">
                <a:ea typeface="+mn-ea"/>
                <a:sym typeface="Arial"/>
              </a:rPr>
              <a:t>Access and print a summary of the course contents. </a:t>
            </a:r>
          </a:p>
          <a:p>
            <a:pPr marL="254000" lvl="1" indent="-254000" fontAlgn="auto">
              <a:spcBef>
                <a:spcPct val="100000"/>
              </a:spcBef>
              <a:spcAft>
                <a:spcPts val="0"/>
              </a:spcAft>
              <a:buSzPct val="99000"/>
              <a:buFont typeface="Arial"/>
              <a:buChar char="•"/>
              <a:tabLst/>
            </a:pPr>
            <a:r>
              <a:rPr lang="en-US" kern="1200" dirty="0">
                <a:ea typeface="+mn-ea"/>
                <a:sym typeface="Arial"/>
              </a:rPr>
              <a:t>Review the </a:t>
            </a:r>
            <a:r>
              <a:rPr lang="en-US" kern="1200" dirty="0">
                <a:ea typeface="+mn-ea"/>
                <a:sym typeface="Arial"/>
                <a:hlinkClick r:id="rId2">
                  <a:extLst>
                    <a:ext uri="{A12FA001-AC4F-418D-AE19-62706E023703}">
                      <ahyp:hlinkClr xmlns:ahyp="http://schemas.microsoft.com/office/drawing/2018/hyperlinkcolor" val="tx"/>
                    </a:ext>
                  </a:extLst>
                </a:hlinkClick>
              </a:rPr>
              <a:t>National Response Framework</a:t>
            </a:r>
            <a:r>
              <a:rPr lang="en-US" kern="1200" dirty="0">
                <a:ea typeface="+mn-ea"/>
                <a:sym typeface="Arial"/>
              </a:rPr>
              <a:t> (https://www.fema.gov/national-planning-frameworks) base document. </a:t>
            </a:r>
          </a:p>
          <a:p>
            <a:pPr marL="254000" lvl="1" indent="-254000" fontAlgn="auto">
              <a:spcBef>
                <a:spcPct val="100000"/>
              </a:spcBef>
              <a:spcAft>
                <a:spcPts val="0"/>
              </a:spcAft>
              <a:buSzPct val="99000"/>
              <a:buFont typeface="Arial"/>
              <a:buChar char="•"/>
              <a:tabLst/>
            </a:pPr>
            <a:r>
              <a:rPr lang="en-US" kern="1200" dirty="0">
                <a:ea typeface="+mn-ea"/>
                <a:sym typeface="Arial"/>
              </a:rPr>
              <a:t>Complete and pass the final exam. Visit the </a:t>
            </a:r>
            <a:r>
              <a:rPr lang="en-US" kern="1200" dirty="0">
                <a:ea typeface="+mn-ea"/>
                <a:sym typeface="Arial"/>
                <a:hlinkClick r:id="rId3">
                  <a:extLst>
                    <a:ext uri="{A12FA001-AC4F-418D-AE19-62706E023703}">
                      <ahyp:hlinkClr xmlns:ahyp="http://schemas.microsoft.com/office/drawing/2018/hyperlinkcolor" val="tx"/>
                    </a:ext>
                  </a:extLst>
                </a:hlinkClick>
              </a:rPr>
              <a:t>EMI Final Exam</a:t>
            </a:r>
            <a:r>
              <a:rPr lang="en-US" kern="1200" dirty="0">
                <a:ea typeface="+mn-ea"/>
                <a:sym typeface="Arial"/>
              </a:rPr>
              <a:t> webpage to access the final exam (</a:t>
            </a:r>
            <a:r>
              <a:rPr lang="en-US" kern="1200" dirty="0">
                <a:ea typeface="+mn-ea"/>
                <a:sym typeface="Arial"/>
                <a:hlinkClick r:id="rId4">
                  <a:extLst>
                    <a:ext uri="{A12FA001-AC4F-418D-AE19-62706E023703}">
                      <ahyp:hlinkClr xmlns:ahyp="http://schemas.microsoft.com/office/drawing/2018/hyperlinkcolor" val="tx"/>
                    </a:ext>
                  </a:extLst>
                </a:hlinkClick>
              </a:rPr>
              <a:t>https://training.fema.gov/is/sidpiv.aspx?eid=IS800d</a:t>
            </a:r>
            <a:r>
              <a:rPr lang="en-US" kern="1200" dirty="0">
                <a:sym typeface="Arial"/>
              </a:rPr>
              <a:t>).</a:t>
            </a:r>
            <a:endParaRPr lang="en-US" dirty="0"/>
          </a:p>
        </p:txBody>
      </p:sp>
      <p:sp>
        <p:nvSpPr>
          <p:cNvPr id="6" name="Slide Number Placeholder 5">
            <a:extLst>
              <a:ext uri="{FF2B5EF4-FFF2-40B4-BE49-F238E27FC236}">
                <a16:creationId xmlns:a16="http://schemas.microsoft.com/office/drawing/2014/main" id="{9138C03B-B2B0-43AE-94ED-6A9D0EB7FACF}"/>
              </a:ext>
            </a:extLst>
          </p:cNvPr>
          <p:cNvSpPr>
            <a:spLocks noGrp="1"/>
          </p:cNvSpPr>
          <p:nvPr>
            <p:ph type="sldNum" sz="quarter" idx="12"/>
          </p:nvPr>
        </p:nvSpPr>
        <p:spPr/>
        <p:txBody>
          <a:bodyPr/>
          <a:lstStyle/>
          <a:p>
            <a:pPr>
              <a:spcBef>
                <a:spcPts val="100"/>
              </a:spcBef>
              <a:buSzPct val="99000"/>
            </a:pPr>
            <a:fld id="{FE139A5D-E9CA-4F68-A8CA-657ECE4BBD58}" type="slidenum">
              <a:rPr lang="en-US" smtClean="0"/>
              <a:pPr>
                <a:spcBef>
                  <a:spcPts val="100"/>
                </a:spcBef>
                <a:buSzPct val="99000"/>
              </a:pPr>
              <a:t>18</a:t>
            </a:fld>
            <a:endParaRPr lang="en-US"/>
          </a:p>
        </p:txBody>
      </p:sp>
    </p:spTree>
    <p:extLst>
      <p:ext uri="{BB962C8B-B14F-4D97-AF65-F5344CB8AC3E}">
        <p14:creationId xmlns:p14="http://schemas.microsoft.com/office/powerpoint/2010/main" val="1644926859"/>
      </p:ext>
    </p:extLst>
  </p:cSld>
  <p:clrMapOvr>
    <a:masterClrMapping/>
  </p:clrMapOvr>
  <p:transition>
    <p:wipe dir="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Bef>
                <a:spcPct val="100000"/>
              </a:spcBef>
              <a:buSzPct val="99000"/>
            </a:pPr>
            <a:r>
              <a:rPr lang="en-US"/>
              <a:t>Course Summary</a:t>
            </a:r>
          </a:p>
        </p:txBody>
      </p:sp>
      <p:sp>
        <p:nvSpPr>
          <p:cNvPr id="3" name="Content Placeholder 2">
            <a:extLst>
              <a:ext uri="{FF2B5EF4-FFF2-40B4-BE49-F238E27FC236}">
                <a16:creationId xmlns:a16="http://schemas.microsoft.com/office/drawing/2014/main" id="{EB6F4A9C-9D0C-48C6-9D39-3CC85BF2BF40}"/>
              </a:ext>
            </a:extLst>
          </p:cNvPr>
          <p:cNvSpPr>
            <a:spLocks noGrp="1"/>
          </p:cNvSpPr>
          <p:nvPr>
            <p:ph sz="quarter" idx="13"/>
          </p:nvPr>
        </p:nvSpPr>
        <p:spPr/>
        <p:txBody>
          <a:bodyPr>
            <a:normAutofit fontScale="47500" lnSpcReduction="20000"/>
          </a:bodyPr>
          <a:lstStyle/>
          <a:p>
            <a:pPr fontAlgn="auto">
              <a:spcBef>
                <a:spcPct val="100000"/>
              </a:spcBef>
              <a:spcAft>
                <a:spcPts val="0"/>
              </a:spcAft>
              <a:buSzPct val="99000"/>
              <a:tabLst/>
            </a:pPr>
            <a:r>
              <a:rPr lang="en-US" kern="1200" dirty="0">
                <a:sym typeface="Arial"/>
              </a:rPr>
              <a:t>In this course, you’ve learned that the National Response Framework is a guide that details how the nation conducts all-hazards response and that it: </a:t>
            </a:r>
          </a:p>
          <a:p>
            <a:pPr marL="254000" lvl="1" indent="-254000" fontAlgn="auto">
              <a:spcBef>
                <a:spcPct val="100000"/>
              </a:spcBef>
              <a:spcAft>
                <a:spcPts val="0"/>
              </a:spcAft>
              <a:buSzPct val="99000"/>
              <a:buFont typeface="Arial"/>
              <a:buChar char="•"/>
              <a:tabLst/>
            </a:pPr>
            <a:r>
              <a:rPr lang="en-US" kern="1200" dirty="0">
                <a:ea typeface="+mn-ea"/>
                <a:sym typeface="Arial"/>
              </a:rPr>
              <a:t>Describes how to manage all-hazards responses for all levels. </a:t>
            </a:r>
          </a:p>
          <a:p>
            <a:pPr marL="254000" lvl="1" indent="-254000" fontAlgn="auto">
              <a:spcBef>
                <a:spcPct val="100000"/>
              </a:spcBef>
              <a:spcAft>
                <a:spcPts val="0"/>
              </a:spcAft>
              <a:buSzPct val="99000"/>
              <a:buFont typeface="Arial"/>
              <a:buChar char="•"/>
              <a:tabLst/>
            </a:pPr>
            <a:r>
              <a:rPr lang="en-US" kern="1200" dirty="0">
                <a:ea typeface="+mn-ea"/>
                <a:sym typeface="Arial"/>
              </a:rPr>
              <a:t>Built on scalable, flexible, and adaptable concepts identified in the National Incident Management System (NIMS). </a:t>
            </a:r>
          </a:p>
          <a:p>
            <a:pPr marL="254000" lvl="1" indent="-254000" fontAlgn="auto">
              <a:spcBef>
                <a:spcPct val="100000"/>
              </a:spcBef>
              <a:spcAft>
                <a:spcPts val="0"/>
              </a:spcAft>
              <a:buSzPct val="99000"/>
              <a:buFont typeface="Arial"/>
              <a:buChar char="•"/>
              <a:tabLst/>
            </a:pPr>
            <a:r>
              <a:rPr lang="en-US" kern="1200" dirty="0">
                <a:ea typeface="+mn-ea"/>
                <a:sym typeface="Arial"/>
              </a:rPr>
              <a:t>Describes the actions to save lives, protect property and the environment, stabilize communities, and meet basic human needs following an incident. </a:t>
            </a:r>
          </a:p>
          <a:p>
            <a:pPr marL="254000" lvl="1" indent="-254000" fontAlgn="auto">
              <a:spcBef>
                <a:spcPct val="100000"/>
              </a:spcBef>
              <a:spcAft>
                <a:spcPts val="0"/>
              </a:spcAft>
              <a:buSzPct val="99000"/>
              <a:buFont typeface="Arial"/>
              <a:buChar char="•"/>
              <a:tabLst/>
            </a:pPr>
            <a:r>
              <a:rPr lang="en-US" kern="1200" dirty="0">
                <a:ea typeface="+mn-ea"/>
                <a:sym typeface="Arial"/>
              </a:rPr>
              <a:t>Describes core capabilities for response and actions required to deliver those capabilities. </a:t>
            </a:r>
          </a:p>
          <a:p>
            <a:pPr marL="254000" lvl="1" indent="-254000" fontAlgn="auto">
              <a:spcBef>
                <a:spcPct val="100000"/>
              </a:spcBef>
              <a:spcAft>
                <a:spcPts val="0"/>
              </a:spcAft>
              <a:buSzPct val="99000"/>
              <a:buFont typeface="Arial"/>
              <a:buChar char="•"/>
              <a:tabLst/>
            </a:pPr>
            <a:r>
              <a:rPr lang="en-US" kern="1200" dirty="0">
                <a:ea typeface="+mn-ea"/>
                <a:sym typeface="Arial"/>
              </a:rPr>
              <a:t>Explains how the seven Community Lifelines reduce threats to public health and safety, the economy, and security. </a:t>
            </a:r>
            <a:endParaRPr lang="en-US" dirty="0"/>
          </a:p>
        </p:txBody>
      </p:sp>
      <p:pic>
        <p:nvPicPr>
          <p:cNvPr id="8" name="Content Placeholder 7" descr="Lesson List - National Response Framework Overview (complete); Roles and Responsibilities (complete); Core Capabilities (complete); Coordinating Structures and Operational Planning (complete)">
            <a:extLst>
              <a:ext uri="{FF2B5EF4-FFF2-40B4-BE49-F238E27FC236}">
                <a16:creationId xmlns:a16="http://schemas.microsoft.com/office/drawing/2014/main" id="{1F15EC6D-9C6E-4D57-BA83-6C5CED72CD22}"/>
              </a:ext>
            </a:extLst>
          </p:cNvPr>
          <p:cNvPicPr>
            <a:picLocks noGrp="1" noChangeAspect="1"/>
          </p:cNvPicPr>
          <p:nvPr>
            <p:ph sz="quarter" idx="14"/>
          </p:nvPr>
        </p:nvPicPr>
        <p:blipFill>
          <a:blip r:embed="rId2">
            <a:extLst>
              <a:ext uri="{28A0092B-C50C-407E-A947-70E740481C1C}">
                <a14:useLocalDpi xmlns:a14="http://schemas.microsoft.com/office/drawing/2010/main" val="0"/>
              </a:ext>
            </a:extLst>
          </a:blip>
          <a:stretch>
            <a:fillRect/>
          </a:stretch>
        </p:blipFill>
        <p:spPr>
          <a:xfrm>
            <a:off x="5346700" y="1827212"/>
            <a:ext cx="2565400" cy="3213100"/>
          </a:xfrm>
          <a:prstGeom prst="rect">
            <a:avLst/>
          </a:prstGeom>
        </p:spPr>
      </p:pic>
      <p:sp>
        <p:nvSpPr>
          <p:cNvPr id="9" name="Slide Number Placeholder 8">
            <a:extLst>
              <a:ext uri="{FF2B5EF4-FFF2-40B4-BE49-F238E27FC236}">
                <a16:creationId xmlns:a16="http://schemas.microsoft.com/office/drawing/2014/main" id="{AA913A00-232E-468E-BE9A-7011509A6769}"/>
              </a:ext>
            </a:extLst>
          </p:cNvPr>
          <p:cNvSpPr>
            <a:spLocks noGrp="1"/>
          </p:cNvSpPr>
          <p:nvPr>
            <p:ph type="sldNum" sz="quarter" idx="12"/>
          </p:nvPr>
        </p:nvSpPr>
        <p:spPr/>
        <p:txBody>
          <a:bodyPr/>
          <a:lstStyle/>
          <a:p>
            <a:pPr>
              <a:spcBef>
                <a:spcPts val="100"/>
              </a:spcBef>
              <a:buSzPct val="99000"/>
            </a:pPr>
            <a:fld id="{FE139A5D-E9CA-4F68-A8CA-657ECE4BBD58}" type="slidenum">
              <a:rPr lang="en-US" smtClean="0"/>
              <a:pPr>
                <a:spcBef>
                  <a:spcPts val="100"/>
                </a:spcBef>
                <a:buSzPct val="99000"/>
              </a:pPr>
              <a:t>19</a:t>
            </a:fld>
            <a:endParaRPr lang="en-US"/>
          </a:p>
        </p:txBody>
      </p:sp>
    </p:spTree>
    <p:extLst>
      <p:ext uri="{BB962C8B-B14F-4D97-AF65-F5344CB8AC3E}">
        <p14:creationId xmlns:p14="http://schemas.microsoft.com/office/powerpoint/2010/main" val="1942374809"/>
      </p:ext>
    </p:extLst>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Bef>
                <a:spcPct val="100000"/>
              </a:spcBef>
              <a:buSzPct val="99000"/>
            </a:pPr>
            <a:r>
              <a:rPr lang="en-US"/>
              <a:t>Private-Sector Coordinating Structures </a:t>
            </a:r>
          </a:p>
        </p:txBody>
      </p:sp>
      <p:sp>
        <p:nvSpPr>
          <p:cNvPr id="3" name="Content Placeholder 2">
            <a:extLst>
              <a:ext uri="{FF2B5EF4-FFF2-40B4-BE49-F238E27FC236}">
                <a16:creationId xmlns:a16="http://schemas.microsoft.com/office/drawing/2014/main" id="{457669BC-09FC-4DEF-9973-B23C56E2660D}"/>
              </a:ext>
            </a:extLst>
          </p:cNvPr>
          <p:cNvSpPr>
            <a:spLocks noGrp="1"/>
          </p:cNvSpPr>
          <p:nvPr>
            <p:ph idx="1"/>
          </p:nvPr>
        </p:nvSpPr>
        <p:spPr/>
        <p:txBody>
          <a:bodyPr/>
          <a:lstStyle/>
          <a:p>
            <a:pPr>
              <a:spcBef>
                <a:spcPct val="100000"/>
              </a:spcBef>
              <a:buSzPct val="99000"/>
            </a:pPr>
            <a:r>
              <a:rPr lang="en-US" kern="1200">
                <a:sym typeface="Arial"/>
              </a:rPr>
              <a:t>When catastrophic incidents put a premium on the restoration of complex supply chains (especially for essential products and services needed for response efforts and stabilization of the economy), private sector coordination and assets are vital for public health and safety, the economy, and national security. The private sector can also help government agencies prioritize support missions (e.g., debris removal) to facilitate business and infrastructure response operations.</a:t>
            </a:r>
            <a:endParaRPr lang="en-US"/>
          </a:p>
        </p:txBody>
      </p:sp>
      <p:sp>
        <p:nvSpPr>
          <p:cNvPr id="6" name="Slide Number Placeholder 5">
            <a:extLst>
              <a:ext uri="{FF2B5EF4-FFF2-40B4-BE49-F238E27FC236}">
                <a16:creationId xmlns:a16="http://schemas.microsoft.com/office/drawing/2014/main" id="{AE2F61DA-3D23-467B-823C-9CF6C502D1F2}"/>
              </a:ext>
            </a:extLst>
          </p:cNvPr>
          <p:cNvSpPr>
            <a:spLocks noGrp="1"/>
          </p:cNvSpPr>
          <p:nvPr>
            <p:ph type="sldNum" sz="quarter" idx="12"/>
          </p:nvPr>
        </p:nvSpPr>
        <p:spPr/>
        <p:txBody>
          <a:bodyPr/>
          <a:lstStyle/>
          <a:p>
            <a:pPr>
              <a:spcBef>
                <a:spcPts val="100"/>
              </a:spcBef>
              <a:buSzPct val="99000"/>
            </a:pPr>
            <a:fld id="{FE139A5D-E9CA-4F68-A8CA-657ECE4BBD58}" type="slidenum">
              <a:rPr lang="en-US" smtClean="0"/>
              <a:pPr>
                <a:spcBef>
                  <a:spcPts val="100"/>
                </a:spcBef>
                <a:buSzPct val="99000"/>
              </a:pPr>
              <a:t>2</a:t>
            </a:fld>
            <a:endParaRPr lang="en-US"/>
          </a:p>
        </p:txBody>
      </p:sp>
    </p:spTree>
    <p:extLst>
      <p:ext uri="{BB962C8B-B14F-4D97-AF65-F5344CB8AC3E}">
        <p14:creationId xmlns:p14="http://schemas.microsoft.com/office/powerpoint/2010/main" val="1474036577"/>
      </p:ext>
    </p:extLst>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Bef>
                <a:spcPct val="100000"/>
              </a:spcBef>
              <a:buSzPct val="99000"/>
            </a:pPr>
            <a:r>
              <a:rPr lang="en-US"/>
              <a:t>Local Coordinating Structures and Operational Planning</a:t>
            </a:r>
          </a:p>
        </p:txBody>
      </p:sp>
      <p:sp>
        <p:nvSpPr>
          <p:cNvPr id="3" name="Content Placeholder 2">
            <a:extLst>
              <a:ext uri="{FF2B5EF4-FFF2-40B4-BE49-F238E27FC236}">
                <a16:creationId xmlns:a16="http://schemas.microsoft.com/office/drawing/2014/main" id="{96D0A5A2-F7FA-4109-8201-2154E86B0B6F}"/>
              </a:ext>
            </a:extLst>
          </p:cNvPr>
          <p:cNvSpPr>
            <a:spLocks noGrp="1"/>
          </p:cNvSpPr>
          <p:nvPr>
            <p:ph sz="quarter" idx="13"/>
          </p:nvPr>
        </p:nvSpPr>
        <p:spPr/>
        <p:txBody>
          <a:bodyPr>
            <a:normAutofit fontScale="70000" lnSpcReduction="20000"/>
          </a:bodyPr>
          <a:lstStyle/>
          <a:p>
            <a:pPr fontAlgn="auto">
              <a:spcBef>
                <a:spcPct val="100000"/>
              </a:spcBef>
              <a:spcAft>
                <a:spcPts val="0"/>
              </a:spcAft>
              <a:buSzPct val="99000"/>
              <a:tabLst/>
            </a:pPr>
            <a:r>
              <a:rPr lang="en-US" kern="1200" dirty="0">
                <a:sym typeface="Arial"/>
              </a:rPr>
              <a:t>At the local level, coordinating structures are usually composed of entities within specific functional areas, such as public works, law enforcement, emergency medical services, and fire departments. On-scene integration among these structures may occur at incident command posts (ICPs) and more frequently at one or more local EOCs.</a:t>
            </a:r>
          </a:p>
          <a:p>
            <a:pPr fontAlgn="auto">
              <a:spcBef>
                <a:spcPct val="100000"/>
              </a:spcBef>
              <a:spcAft>
                <a:spcPts val="0"/>
              </a:spcAft>
              <a:buSzPct val="99000"/>
              <a:tabLst/>
            </a:pPr>
            <a:r>
              <a:rPr lang="en-US" kern="1200" dirty="0">
                <a:sym typeface="Arial"/>
              </a:rPr>
              <a:t>Emergency responders at all levels of government use NIMS and ICS structures to manage and support response operations.</a:t>
            </a:r>
            <a:endParaRPr lang="en-US" dirty="0"/>
          </a:p>
        </p:txBody>
      </p:sp>
      <p:pic>
        <p:nvPicPr>
          <p:cNvPr id="8" name="Content Placeholder 7" descr="An organizational chart for Local Coordinating Structures. At the top is the Incident Commander. Below the Incident Commander, in a group of three are the Command Staff: the Public Information Officer, the Safety Officer, and the Liaison Officer. Also underneath the Incident Commander, in a group of four, are the General Staff: the Operations Section Chief, the Planning Section Chief, the Logistics Section Chief, and the Finance/Administration Section Chief.">
            <a:extLst>
              <a:ext uri="{FF2B5EF4-FFF2-40B4-BE49-F238E27FC236}">
                <a16:creationId xmlns:a16="http://schemas.microsoft.com/office/drawing/2014/main" id="{17DA5989-C013-4FC8-A3DA-795DB560E9AA}"/>
              </a:ext>
            </a:extLst>
          </p:cNvPr>
          <p:cNvPicPr>
            <a:picLocks noGrp="1" noChangeAspect="1"/>
          </p:cNvPicPr>
          <p:nvPr>
            <p:ph sz="quarter" idx="14"/>
          </p:nvPr>
        </p:nvPicPr>
        <p:blipFill>
          <a:blip r:embed="rId2">
            <a:extLst>
              <a:ext uri="{28A0092B-C50C-407E-A947-70E740481C1C}">
                <a14:useLocalDpi xmlns:a14="http://schemas.microsoft.com/office/drawing/2010/main" val="0"/>
              </a:ext>
            </a:extLst>
          </a:blip>
          <a:stretch>
            <a:fillRect/>
          </a:stretch>
        </p:blipFill>
        <p:spPr>
          <a:xfrm>
            <a:off x="3028777" y="3471863"/>
            <a:ext cx="3086445" cy="2233612"/>
          </a:xfrm>
          <a:prstGeom prst="rect">
            <a:avLst/>
          </a:prstGeom>
        </p:spPr>
      </p:pic>
      <p:sp>
        <p:nvSpPr>
          <p:cNvPr id="9" name="Slide Number Placeholder 8">
            <a:extLst>
              <a:ext uri="{FF2B5EF4-FFF2-40B4-BE49-F238E27FC236}">
                <a16:creationId xmlns:a16="http://schemas.microsoft.com/office/drawing/2014/main" id="{AFA32869-8146-4366-AB28-6FB11292ABBA}"/>
              </a:ext>
            </a:extLst>
          </p:cNvPr>
          <p:cNvSpPr>
            <a:spLocks noGrp="1"/>
          </p:cNvSpPr>
          <p:nvPr>
            <p:ph type="sldNum" sz="quarter" idx="12"/>
          </p:nvPr>
        </p:nvSpPr>
        <p:spPr/>
        <p:txBody>
          <a:bodyPr/>
          <a:lstStyle/>
          <a:p>
            <a:pPr>
              <a:spcBef>
                <a:spcPts val="100"/>
              </a:spcBef>
              <a:buSzPct val="99000"/>
            </a:pPr>
            <a:fld id="{FE139A5D-E9CA-4F68-A8CA-657ECE4BBD58}" type="slidenum">
              <a:rPr lang="en-US" smtClean="0"/>
              <a:pPr>
                <a:spcBef>
                  <a:spcPts val="100"/>
                </a:spcBef>
                <a:buSzPct val="99000"/>
              </a:pPr>
              <a:t>3</a:t>
            </a:fld>
            <a:endParaRPr lang="en-US"/>
          </a:p>
        </p:txBody>
      </p:sp>
    </p:spTree>
    <p:extLst>
      <p:ext uri="{BB962C8B-B14F-4D97-AF65-F5344CB8AC3E}">
        <p14:creationId xmlns:p14="http://schemas.microsoft.com/office/powerpoint/2010/main" val="3512210852"/>
      </p:ext>
    </p:extLst>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Bef>
                <a:spcPct val="100000"/>
              </a:spcBef>
              <a:buSzPct val="99000"/>
            </a:pPr>
            <a:r>
              <a:rPr lang="en-US"/>
              <a:t>Local Emergency Operations Center </a:t>
            </a:r>
          </a:p>
        </p:txBody>
      </p:sp>
      <p:sp>
        <p:nvSpPr>
          <p:cNvPr id="3" name="Content Placeholder 2">
            <a:extLst>
              <a:ext uri="{FF2B5EF4-FFF2-40B4-BE49-F238E27FC236}">
                <a16:creationId xmlns:a16="http://schemas.microsoft.com/office/drawing/2014/main" id="{F9423342-708D-49FA-901F-61CE0B7DEEE3}"/>
              </a:ext>
            </a:extLst>
          </p:cNvPr>
          <p:cNvSpPr>
            <a:spLocks noGrp="1"/>
          </p:cNvSpPr>
          <p:nvPr>
            <p:ph sz="quarter" idx="13"/>
          </p:nvPr>
        </p:nvSpPr>
        <p:spPr>
          <a:xfrm>
            <a:off x="457200" y="1153077"/>
            <a:ext cx="8229600" cy="2418797"/>
          </a:xfrm>
        </p:spPr>
        <p:txBody>
          <a:bodyPr>
            <a:noAutofit/>
          </a:bodyPr>
          <a:lstStyle/>
          <a:p>
            <a:pPr fontAlgn="auto">
              <a:spcBef>
                <a:spcPts val="1200"/>
              </a:spcBef>
              <a:buSzPct val="99000"/>
              <a:tabLst/>
            </a:pPr>
            <a:r>
              <a:rPr lang="en-US" sz="1200" kern="1200" dirty="0">
                <a:sym typeface="Arial"/>
              </a:rPr>
              <a:t>If the local Incident Commander determines that additional resources or capabilities are needed, requirements are relayed to the local emergency operations center (EOC)—the physical location where multiagency coordination typically occurs and where a variety of local coordinating structures come together to solve problems. </a:t>
            </a:r>
          </a:p>
          <a:p>
            <a:pPr fontAlgn="auto">
              <a:spcBef>
                <a:spcPts val="1200"/>
              </a:spcBef>
              <a:buSzPct val="99000"/>
              <a:tabLst/>
            </a:pPr>
            <a:r>
              <a:rPr lang="en-US" sz="1200" kern="1200" dirty="0">
                <a:sym typeface="Arial"/>
              </a:rPr>
              <a:t>The EOC:</a:t>
            </a:r>
          </a:p>
          <a:p>
            <a:pPr marL="254000" lvl="1" indent="-254000" fontAlgn="auto">
              <a:spcBef>
                <a:spcPts val="1200"/>
              </a:spcBef>
              <a:buSzPct val="99000"/>
              <a:buFont typeface="Arial"/>
              <a:buChar char="•"/>
              <a:tabLst/>
            </a:pPr>
            <a:r>
              <a:rPr lang="en-US" sz="1200" kern="1200" dirty="0">
                <a:ea typeface="+mn-ea"/>
                <a:sym typeface="Arial"/>
              </a:rPr>
              <a:t>Helps form shared situational awareness of the incident</a:t>
            </a:r>
          </a:p>
          <a:p>
            <a:pPr marL="254000" lvl="1" indent="-254000" fontAlgn="auto">
              <a:spcBef>
                <a:spcPts val="1200"/>
              </a:spcBef>
              <a:buSzPct val="99000"/>
              <a:buFont typeface="Arial"/>
              <a:buChar char="•"/>
              <a:tabLst/>
            </a:pPr>
            <a:r>
              <a:rPr lang="en-US" sz="1200" kern="1200" dirty="0">
                <a:ea typeface="+mn-ea"/>
                <a:sym typeface="Arial"/>
              </a:rPr>
              <a:t>Relieves on-scene command of the burden of external coordination </a:t>
            </a:r>
          </a:p>
          <a:p>
            <a:pPr marL="254000" lvl="1" indent="-254000" fontAlgn="auto">
              <a:spcBef>
                <a:spcPts val="1200"/>
              </a:spcBef>
              <a:buSzPct val="99000"/>
              <a:buFont typeface="Arial"/>
              <a:buChar char="•"/>
              <a:tabLst/>
            </a:pPr>
            <a:r>
              <a:rPr lang="en-US" sz="1200" kern="1200" dirty="0">
                <a:ea typeface="+mn-ea"/>
                <a:sym typeface="Arial"/>
              </a:rPr>
              <a:t>Secures additional resources to help meet response requirements </a:t>
            </a:r>
          </a:p>
          <a:p>
            <a:pPr>
              <a:spcBef>
                <a:spcPts val="1200"/>
              </a:spcBef>
              <a:buSzPct val="99000"/>
            </a:pPr>
            <a:r>
              <a:rPr lang="en-US" sz="1200" kern="1200" dirty="0">
                <a:sym typeface="Arial"/>
              </a:rPr>
              <a:t>At the local level, Incident Management coordination also includes Multiagency Coordination Groups (MAC Groups).</a:t>
            </a:r>
            <a:endParaRPr lang="en-US" sz="1200" dirty="0"/>
          </a:p>
        </p:txBody>
      </p:sp>
      <p:pic>
        <p:nvPicPr>
          <p:cNvPr id="8" name="Content Placeholder 7" descr="Diagram of relationship between Incident Command Post and Local Officials and Emergency Operations Center">
            <a:extLst>
              <a:ext uri="{FF2B5EF4-FFF2-40B4-BE49-F238E27FC236}">
                <a16:creationId xmlns:a16="http://schemas.microsoft.com/office/drawing/2014/main" id="{5385986F-57C1-4C47-9E2D-F2D5009529FC}"/>
              </a:ext>
            </a:extLst>
          </p:cNvPr>
          <p:cNvPicPr>
            <a:picLocks noGrp="1" noChangeAspect="1"/>
          </p:cNvPicPr>
          <p:nvPr>
            <p:ph sz="quarter" idx="14"/>
          </p:nvPr>
        </p:nvPicPr>
        <p:blipFill>
          <a:blip r:embed="rId2">
            <a:extLst>
              <a:ext uri="{28A0092B-C50C-407E-A947-70E740481C1C}">
                <a14:useLocalDpi xmlns:a14="http://schemas.microsoft.com/office/drawing/2010/main" val="0"/>
              </a:ext>
            </a:extLst>
          </a:blip>
          <a:stretch>
            <a:fillRect/>
          </a:stretch>
        </p:blipFill>
        <p:spPr>
          <a:xfrm>
            <a:off x="3528151" y="3471863"/>
            <a:ext cx="2087697" cy="2233612"/>
          </a:xfrm>
          <a:prstGeom prst="rect">
            <a:avLst/>
          </a:prstGeom>
        </p:spPr>
      </p:pic>
      <p:sp>
        <p:nvSpPr>
          <p:cNvPr id="9" name="Slide Number Placeholder 8">
            <a:extLst>
              <a:ext uri="{FF2B5EF4-FFF2-40B4-BE49-F238E27FC236}">
                <a16:creationId xmlns:a16="http://schemas.microsoft.com/office/drawing/2014/main" id="{EBEC2946-AFD9-4A1D-910C-EC81A356DD17}"/>
              </a:ext>
            </a:extLst>
          </p:cNvPr>
          <p:cNvSpPr>
            <a:spLocks noGrp="1"/>
          </p:cNvSpPr>
          <p:nvPr>
            <p:ph type="sldNum" sz="quarter" idx="12"/>
          </p:nvPr>
        </p:nvSpPr>
        <p:spPr/>
        <p:txBody>
          <a:bodyPr/>
          <a:lstStyle/>
          <a:p>
            <a:pPr>
              <a:spcBef>
                <a:spcPts val="100"/>
              </a:spcBef>
              <a:buSzPct val="99000"/>
            </a:pPr>
            <a:fld id="{FE139A5D-E9CA-4F68-A8CA-657ECE4BBD58}" type="slidenum">
              <a:rPr lang="en-US" smtClean="0"/>
              <a:pPr>
                <a:spcBef>
                  <a:spcPts val="100"/>
                </a:spcBef>
                <a:buSzPct val="99000"/>
              </a:pPr>
              <a:t>4</a:t>
            </a:fld>
            <a:endParaRPr lang="en-US"/>
          </a:p>
        </p:txBody>
      </p:sp>
    </p:spTree>
    <p:extLst>
      <p:ext uri="{BB962C8B-B14F-4D97-AF65-F5344CB8AC3E}">
        <p14:creationId xmlns:p14="http://schemas.microsoft.com/office/powerpoint/2010/main" val="3167132804"/>
      </p:ext>
    </p:extLst>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Bef>
                <a:spcPct val="100000"/>
              </a:spcBef>
              <a:buSzPct val="99000"/>
            </a:pPr>
            <a:r>
              <a:rPr lang="en-US"/>
              <a:t>State Coordinating Structures and Operational Planning</a:t>
            </a:r>
          </a:p>
        </p:txBody>
      </p:sp>
      <p:sp>
        <p:nvSpPr>
          <p:cNvPr id="3" name="Content Placeholder 2">
            <a:extLst>
              <a:ext uri="{FF2B5EF4-FFF2-40B4-BE49-F238E27FC236}">
                <a16:creationId xmlns:a16="http://schemas.microsoft.com/office/drawing/2014/main" id="{9F5D8D34-1255-4D72-A729-6E79B228E620}"/>
              </a:ext>
            </a:extLst>
          </p:cNvPr>
          <p:cNvSpPr>
            <a:spLocks noGrp="1"/>
          </p:cNvSpPr>
          <p:nvPr>
            <p:ph sz="quarter" idx="13"/>
          </p:nvPr>
        </p:nvSpPr>
        <p:spPr/>
        <p:txBody>
          <a:bodyPr>
            <a:normAutofit fontScale="55000" lnSpcReduction="20000"/>
          </a:bodyPr>
          <a:lstStyle/>
          <a:p>
            <a:pPr fontAlgn="auto">
              <a:spcBef>
                <a:spcPct val="100000"/>
              </a:spcBef>
              <a:spcAft>
                <a:spcPts val="0"/>
              </a:spcAft>
              <a:buSzPct val="99000"/>
              <a:tabLst/>
            </a:pPr>
            <a:r>
              <a:rPr lang="en-US" kern="1200" dirty="0">
                <a:sym typeface="Arial"/>
              </a:rPr>
              <a:t>While the local incident command structure directs on-scene incident management activities and maintains command and control of on-scene incident operations, state EOCs are activated as necessary to support local EOCs and to help ensure that responders have the resources they need to conduct response activities.</a:t>
            </a:r>
          </a:p>
          <a:p>
            <a:pPr fontAlgn="auto">
              <a:spcBef>
                <a:spcPct val="100000"/>
              </a:spcBef>
              <a:spcAft>
                <a:spcPts val="0"/>
              </a:spcAft>
              <a:buSzPct val="99000"/>
              <a:tabLst/>
            </a:pPr>
            <a:r>
              <a:rPr lang="en-US" kern="1200" dirty="0">
                <a:sym typeface="Arial"/>
              </a:rPr>
              <a:t>State, tribal, territorial, and insular area EOCs also provide a common location for coordination of state/tribal/territorial/insular area-and in some cases, federal--support to local EOCs and/or incident personnel.</a:t>
            </a:r>
          </a:p>
          <a:p>
            <a:pPr fontAlgn="auto">
              <a:spcBef>
                <a:spcPct val="100000"/>
              </a:spcBef>
              <a:spcAft>
                <a:spcPts val="0"/>
              </a:spcAft>
              <a:buSzPct val="99000"/>
              <a:tabLst/>
            </a:pPr>
            <a:r>
              <a:rPr lang="en-US" kern="1200" dirty="0">
                <a:sym typeface="Arial"/>
              </a:rPr>
              <a:t>The Tribal Assistance Coordination Group (TAC-G) is a MAC Group that assists federally recognized tribes during emergencies and disasters and provides information and technical assistance for tribal emergency management programs in coordination with federal partners.</a:t>
            </a:r>
            <a:endParaRPr lang="en-US" dirty="0"/>
          </a:p>
        </p:txBody>
      </p:sp>
      <p:pic>
        <p:nvPicPr>
          <p:cNvPr id="8" name="Content Placeholder 7" descr="A diagram showing the interrelation between state officials and emergency operations center and the local officials and emergency operations center, and between the local officials and emergency operations center and the incident command.">
            <a:extLst>
              <a:ext uri="{FF2B5EF4-FFF2-40B4-BE49-F238E27FC236}">
                <a16:creationId xmlns:a16="http://schemas.microsoft.com/office/drawing/2014/main" id="{9B3D31F8-C821-4C5C-861A-A88CBC7EEE81}"/>
              </a:ext>
            </a:extLst>
          </p:cNvPr>
          <p:cNvPicPr>
            <a:picLocks noGrp="1" noChangeAspect="1"/>
          </p:cNvPicPr>
          <p:nvPr>
            <p:ph sz="quarter" idx="14"/>
          </p:nvPr>
        </p:nvPicPr>
        <p:blipFill>
          <a:blip r:embed="rId2">
            <a:extLst>
              <a:ext uri="{28A0092B-C50C-407E-A947-70E740481C1C}">
                <a14:useLocalDpi xmlns:a14="http://schemas.microsoft.com/office/drawing/2010/main" val="0"/>
              </a:ext>
            </a:extLst>
          </a:blip>
          <a:stretch>
            <a:fillRect/>
          </a:stretch>
        </p:blipFill>
        <p:spPr>
          <a:xfrm>
            <a:off x="5414213" y="1152525"/>
            <a:ext cx="2430374" cy="4562475"/>
          </a:xfrm>
          <a:prstGeom prst="rect">
            <a:avLst/>
          </a:prstGeom>
        </p:spPr>
      </p:pic>
      <p:sp>
        <p:nvSpPr>
          <p:cNvPr id="9" name="Slide Number Placeholder 8">
            <a:extLst>
              <a:ext uri="{FF2B5EF4-FFF2-40B4-BE49-F238E27FC236}">
                <a16:creationId xmlns:a16="http://schemas.microsoft.com/office/drawing/2014/main" id="{F126E231-3740-4C03-B1D5-30CBD441E398}"/>
              </a:ext>
            </a:extLst>
          </p:cNvPr>
          <p:cNvSpPr>
            <a:spLocks noGrp="1"/>
          </p:cNvSpPr>
          <p:nvPr>
            <p:ph type="sldNum" sz="quarter" idx="12"/>
          </p:nvPr>
        </p:nvSpPr>
        <p:spPr/>
        <p:txBody>
          <a:bodyPr/>
          <a:lstStyle/>
          <a:p>
            <a:pPr>
              <a:spcBef>
                <a:spcPts val="100"/>
              </a:spcBef>
              <a:buSzPct val="99000"/>
            </a:pPr>
            <a:fld id="{FE139A5D-E9CA-4F68-A8CA-657ECE4BBD58}" type="slidenum">
              <a:rPr lang="en-US" smtClean="0"/>
              <a:pPr>
                <a:spcBef>
                  <a:spcPts val="100"/>
                </a:spcBef>
                <a:buSzPct val="99000"/>
              </a:pPr>
              <a:t>5</a:t>
            </a:fld>
            <a:endParaRPr lang="en-US"/>
          </a:p>
        </p:txBody>
      </p:sp>
    </p:spTree>
    <p:extLst>
      <p:ext uri="{BB962C8B-B14F-4D97-AF65-F5344CB8AC3E}">
        <p14:creationId xmlns:p14="http://schemas.microsoft.com/office/powerpoint/2010/main" val="3352963768"/>
      </p:ext>
    </p:extLst>
  </p:cSld>
  <p:clrMapOvr>
    <a:masterClrMapping/>
  </p:clrMapOvr>
  <p:transition>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Bef>
                <a:spcPct val="100000"/>
              </a:spcBef>
              <a:buSzPct val="99000"/>
            </a:pPr>
            <a:r>
              <a:rPr lang="en-US"/>
              <a:t>Introduction to Federal Operations Centers</a:t>
            </a:r>
          </a:p>
        </p:txBody>
      </p:sp>
      <p:sp>
        <p:nvSpPr>
          <p:cNvPr id="3" name="Content Placeholder 2">
            <a:extLst>
              <a:ext uri="{FF2B5EF4-FFF2-40B4-BE49-F238E27FC236}">
                <a16:creationId xmlns:a16="http://schemas.microsoft.com/office/drawing/2014/main" id="{2077A973-AB99-4B3F-ABD9-FA34A400F1F3}"/>
              </a:ext>
            </a:extLst>
          </p:cNvPr>
          <p:cNvSpPr>
            <a:spLocks noGrp="1"/>
          </p:cNvSpPr>
          <p:nvPr>
            <p:ph idx="1"/>
          </p:nvPr>
        </p:nvSpPr>
        <p:spPr/>
        <p:txBody>
          <a:bodyPr>
            <a:normAutofit fontScale="62500" lnSpcReduction="20000"/>
          </a:bodyPr>
          <a:lstStyle/>
          <a:p>
            <a:pPr fontAlgn="auto">
              <a:spcBef>
                <a:spcPct val="100000"/>
              </a:spcBef>
              <a:spcAft>
                <a:spcPts val="0"/>
              </a:spcAft>
              <a:buSzPct val="99000"/>
              <a:tabLst/>
            </a:pPr>
            <a:r>
              <a:rPr lang="en-US" kern="1200" dirty="0">
                <a:sym typeface="Arial"/>
              </a:rPr>
              <a:t>When an incident occurs that exceeds, or is anticipated to exceed, local or state resources—or when an incident is managed by Federal departments or agencies acting under their own authorities—the Federal Government may use the management structures described within the National Response Framework. </a:t>
            </a:r>
          </a:p>
          <a:p>
            <a:pPr fontAlgn="auto">
              <a:spcBef>
                <a:spcPct val="100000"/>
              </a:spcBef>
              <a:spcAft>
                <a:spcPts val="0"/>
              </a:spcAft>
              <a:buSzPct val="99000"/>
              <a:tabLst/>
            </a:pPr>
            <a:r>
              <a:rPr lang="en-US" kern="1200" dirty="0">
                <a:sym typeface="Arial"/>
              </a:rPr>
              <a:t>Additionally, the Federal Government may use supplementary or complementary plans to involve all necessary department and agency resources to organize the Federal response and ensure coordination among all response partners. </a:t>
            </a:r>
          </a:p>
          <a:p>
            <a:pPr fontAlgn="auto">
              <a:spcBef>
                <a:spcPct val="100000"/>
              </a:spcBef>
              <a:spcAft>
                <a:spcPts val="0"/>
              </a:spcAft>
              <a:buSzPct val="99000"/>
              <a:tabLst/>
            </a:pPr>
            <a:r>
              <a:rPr lang="en-US" kern="1200" dirty="0">
                <a:sym typeface="Arial"/>
              </a:rPr>
              <a:t>Many of the arrangements by which departments and agencies participate are defined in the ESF Annexes, coordinated through </a:t>
            </a:r>
            <a:r>
              <a:rPr lang="en-US" kern="1200" dirty="0" err="1">
                <a:sym typeface="Arial"/>
              </a:rPr>
              <a:t>prescripted</a:t>
            </a:r>
            <a:r>
              <a:rPr lang="en-US" kern="1200" dirty="0">
                <a:sym typeface="Arial"/>
              </a:rPr>
              <a:t> mission assignments in a Stafford Act response, formalized in interagency agreements, or described in the National Response Framework supplementary plans. </a:t>
            </a:r>
          </a:p>
          <a:p>
            <a:pPr fontAlgn="auto">
              <a:spcBef>
                <a:spcPct val="100000"/>
              </a:spcBef>
              <a:spcAft>
                <a:spcPts val="0"/>
              </a:spcAft>
              <a:buSzPct val="99000"/>
              <a:tabLst/>
            </a:pPr>
            <a:r>
              <a:rPr lang="en-US" kern="1200" dirty="0">
                <a:sym typeface="Arial"/>
              </a:rPr>
              <a:t>The following sections describe Federal support operations center. </a:t>
            </a:r>
            <a:endParaRPr lang="en-US" dirty="0"/>
          </a:p>
        </p:txBody>
      </p:sp>
      <p:sp>
        <p:nvSpPr>
          <p:cNvPr id="6" name="Slide Number Placeholder 5">
            <a:extLst>
              <a:ext uri="{FF2B5EF4-FFF2-40B4-BE49-F238E27FC236}">
                <a16:creationId xmlns:a16="http://schemas.microsoft.com/office/drawing/2014/main" id="{AAAA77BF-AFF1-4143-AF45-69AEDDCC00CA}"/>
              </a:ext>
            </a:extLst>
          </p:cNvPr>
          <p:cNvSpPr>
            <a:spLocks noGrp="1"/>
          </p:cNvSpPr>
          <p:nvPr>
            <p:ph type="sldNum" sz="quarter" idx="12"/>
          </p:nvPr>
        </p:nvSpPr>
        <p:spPr/>
        <p:txBody>
          <a:bodyPr/>
          <a:lstStyle/>
          <a:p>
            <a:pPr>
              <a:spcBef>
                <a:spcPts val="100"/>
              </a:spcBef>
              <a:buSzPct val="99000"/>
            </a:pPr>
            <a:fld id="{FE139A5D-E9CA-4F68-A8CA-657ECE4BBD58}" type="slidenum">
              <a:rPr lang="en-US" smtClean="0"/>
              <a:pPr>
                <a:spcBef>
                  <a:spcPts val="100"/>
                </a:spcBef>
                <a:buSzPct val="99000"/>
              </a:pPr>
              <a:t>6</a:t>
            </a:fld>
            <a:endParaRPr lang="en-US"/>
          </a:p>
        </p:txBody>
      </p:sp>
    </p:spTree>
    <p:extLst>
      <p:ext uri="{BB962C8B-B14F-4D97-AF65-F5344CB8AC3E}">
        <p14:creationId xmlns:p14="http://schemas.microsoft.com/office/powerpoint/2010/main" val="2803965718"/>
      </p:ext>
    </p:extLst>
  </p:cSld>
  <p:clrMapOvr>
    <a:masterClrMapping/>
  </p:clrMapOvr>
  <p:transition>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Bef>
                <a:spcPct val="100000"/>
              </a:spcBef>
              <a:buSzPct val="99000"/>
            </a:pPr>
            <a:r>
              <a:rPr lang="en-US"/>
              <a:t>Federal Operations Centers DHS/FEMA</a:t>
            </a:r>
          </a:p>
        </p:txBody>
      </p:sp>
      <p:sp>
        <p:nvSpPr>
          <p:cNvPr id="3" name="Content Placeholder 2">
            <a:extLst>
              <a:ext uri="{FF2B5EF4-FFF2-40B4-BE49-F238E27FC236}">
                <a16:creationId xmlns:a16="http://schemas.microsoft.com/office/drawing/2014/main" id="{99B49769-2ED0-496C-BFA4-0C164B5D912D}"/>
              </a:ext>
            </a:extLst>
          </p:cNvPr>
          <p:cNvSpPr>
            <a:spLocks noGrp="1"/>
          </p:cNvSpPr>
          <p:nvPr>
            <p:ph idx="1"/>
          </p:nvPr>
        </p:nvSpPr>
        <p:spPr/>
        <p:txBody>
          <a:bodyPr>
            <a:normAutofit fontScale="70000" lnSpcReduction="20000"/>
          </a:bodyPr>
          <a:lstStyle/>
          <a:p>
            <a:pPr fontAlgn="auto">
              <a:spcBef>
                <a:spcPct val="100000"/>
              </a:spcBef>
              <a:spcAft>
                <a:spcPts val="0"/>
              </a:spcAft>
              <a:buSzPct val="99000"/>
              <a:tabLst/>
            </a:pPr>
            <a:r>
              <a:rPr lang="en-US" kern="1200" dirty="0">
                <a:sym typeface="Arial"/>
              </a:rPr>
              <a:t>Overall, there are 9 Field Operations Centers that are organized between DHS/FEMA, FBI, and other agencies. </a:t>
            </a:r>
          </a:p>
          <a:p>
            <a:pPr fontAlgn="auto">
              <a:spcBef>
                <a:spcPct val="100000"/>
              </a:spcBef>
              <a:spcAft>
                <a:spcPts val="0"/>
              </a:spcAft>
              <a:buSzPct val="99000"/>
              <a:tabLst/>
            </a:pPr>
            <a:r>
              <a:rPr lang="en-US" kern="1200" dirty="0">
                <a:sym typeface="Arial"/>
              </a:rPr>
              <a:t>First, we will review 6 centers that work under DHS/FEMA</a:t>
            </a:r>
          </a:p>
          <a:p>
            <a:pPr marL="254000" lvl="1" indent="-254000" fontAlgn="auto">
              <a:spcBef>
                <a:spcPct val="100000"/>
              </a:spcBef>
              <a:spcAft>
                <a:spcPts val="0"/>
              </a:spcAft>
              <a:buSzPct val="99000"/>
              <a:buFont typeface="Arial"/>
              <a:buChar char="•"/>
              <a:tabLst/>
            </a:pPr>
            <a:r>
              <a:rPr lang="en-US" kern="1200" dirty="0">
                <a:ea typeface="+mn-ea"/>
                <a:sym typeface="Arial"/>
              </a:rPr>
              <a:t>Cybersecurity and Infrastructure Security Agency (CISA) </a:t>
            </a:r>
          </a:p>
          <a:p>
            <a:pPr marL="254000" lvl="1" indent="-254000" fontAlgn="auto">
              <a:spcBef>
                <a:spcPct val="100000"/>
              </a:spcBef>
              <a:spcAft>
                <a:spcPts val="0"/>
              </a:spcAft>
              <a:buSzPct val="99000"/>
              <a:buFont typeface="Arial"/>
              <a:buChar char="•"/>
              <a:tabLst/>
            </a:pPr>
            <a:r>
              <a:rPr lang="en-US" kern="1200" dirty="0">
                <a:ea typeface="+mn-ea"/>
                <a:sym typeface="Arial"/>
              </a:rPr>
              <a:t>Integrated Operations Coordination Center (CIOCC</a:t>
            </a:r>
          </a:p>
          <a:p>
            <a:pPr marL="254000" lvl="1" indent="-254000" fontAlgn="auto">
              <a:spcBef>
                <a:spcPct val="100000"/>
              </a:spcBef>
              <a:spcAft>
                <a:spcPts val="0"/>
              </a:spcAft>
              <a:buSzPct val="99000"/>
              <a:buFont typeface="Arial"/>
              <a:buChar char="•"/>
              <a:tabLst/>
            </a:pPr>
            <a:r>
              <a:rPr lang="en-US" kern="1200" dirty="0">
                <a:ea typeface="+mn-ea"/>
                <a:sym typeface="Arial"/>
              </a:rPr>
              <a:t>National Operations Center (NOC)</a:t>
            </a:r>
          </a:p>
          <a:p>
            <a:pPr marL="254000" lvl="1" indent="-254000" fontAlgn="auto">
              <a:spcBef>
                <a:spcPct val="100000"/>
              </a:spcBef>
              <a:spcAft>
                <a:spcPts val="0"/>
              </a:spcAft>
              <a:buSzPct val="99000"/>
              <a:buFont typeface="Arial"/>
              <a:buChar char="•"/>
              <a:tabLst/>
            </a:pPr>
            <a:r>
              <a:rPr lang="en-US" kern="1200" dirty="0">
                <a:ea typeface="+mn-ea"/>
                <a:sym typeface="Arial"/>
              </a:rPr>
              <a:t>National Response Coordination Center (NRCC</a:t>
            </a:r>
          </a:p>
          <a:p>
            <a:pPr marL="254000" lvl="1" indent="-254000" fontAlgn="auto">
              <a:spcBef>
                <a:spcPct val="100000"/>
              </a:spcBef>
              <a:spcAft>
                <a:spcPts val="0"/>
              </a:spcAft>
              <a:buSzPct val="99000"/>
              <a:buFont typeface="Arial"/>
              <a:buChar char="•"/>
              <a:tabLst/>
            </a:pPr>
            <a:r>
              <a:rPr lang="en-US" kern="1200" dirty="0">
                <a:ea typeface="+mn-ea"/>
                <a:sym typeface="Arial"/>
              </a:rPr>
              <a:t>Regional Response Coordination Center (RRCC)</a:t>
            </a:r>
          </a:p>
          <a:p>
            <a:pPr marL="254000" lvl="1" indent="-254000" fontAlgn="auto">
              <a:spcBef>
                <a:spcPct val="100000"/>
              </a:spcBef>
              <a:spcAft>
                <a:spcPts val="0"/>
              </a:spcAft>
              <a:buSzPct val="99000"/>
              <a:buFont typeface="Arial"/>
              <a:buChar char="•"/>
              <a:tabLst/>
            </a:pPr>
            <a:r>
              <a:rPr lang="en-US" kern="1200" dirty="0">
                <a:ea typeface="+mn-ea"/>
                <a:sym typeface="Arial"/>
              </a:rPr>
              <a:t>Joint Field Office (JFO)</a:t>
            </a:r>
            <a:endParaRPr lang="en-US" dirty="0"/>
          </a:p>
        </p:txBody>
      </p:sp>
      <p:sp>
        <p:nvSpPr>
          <p:cNvPr id="6" name="Slide Number Placeholder 5">
            <a:extLst>
              <a:ext uri="{FF2B5EF4-FFF2-40B4-BE49-F238E27FC236}">
                <a16:creationId xmlns:a16="http://schemas.microsoft.com/office/drawing/2014/main" id="{0DAF0D1A-752A-47B8-A4D3-4D798A4B1D6F}"/>
              </a:ext>
            </a:extLst>
          </p:cNvPr>
          <p:cNvSpPr>
            <a:spLocks noGrp="1"/>
          </p:cNvSpPr>
          <p:nvPr>
            <p:ph type="sldNum" sz="quarter" idx="12"/>
          </p:nvPr>
        </p:nvSpPr>
        <p:spPr/>
        <p:txBody>
          <a:bodyPr/>
          <a:lstStyle/>
          <a:p>
            <a:pPr>
              <a:spcBef>
                <a:spcPts val="100"/>
              </a:spcBef>
              <a:buSzPct val="99000"/>
            </a:pPr>
            <a:fld id="{FE139A5D-E9CA-4F68-A8CA-657ECE4BBD58}" type="slidenum">
              <a:rPr lang="en-US" smtClean="0"/>
              <a:pPr>
                <a:spcBef>
                  <a:spcPts val="100"/>
                </a:spcBef>
                <a:buSzPct val="99000"/>
              </a:pPr>
              <a:t>7</a:t>
            </a:fld>
            <a:endParaRPr lang="en-US"/>
          </a:p>
        </p:txBody>
      </p:sp>
    </p:spTree>
    <p:extLst>
      <p:ext uri="{BB962C8B-B14F-4D97-AF65-F5344CB8AC3E}">
        <p14:creationId xmlns:p14="http://schemas.microsoft.com/office/powerpoint/2010/main" val="1877438048"/>
      </p:ext>
    </p:extLst>
  </p:cSld>
  <p:clrMapOvr>
    <a:masterClrMapping/>
  </p:clrMapOvr>
  <p:transition>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Bef>
                <a:spcPct val="100000"/>
              </a:spcBef>
              <a:buSzPct val="99000"/>
            </a:pPr>
            <a:r>
              <a:rPr lang="en-US"/>
              <a:t>Federal Operations Centers: FBI</a:t>
            </a:r>
          </a:p>
        </p:txBody>
      </p:sp>
      <p:sp>
        <p:nvSpPr>
          <p:cNvPr id="3" name="Content Placeholder 2">
            <a:extLst>
              <a:ext uri="{FF2B5EF4-FFF2-40B4-BE49-F238E27FC236}">
                <a16:creationId xmlns:a16="http://schemas.microsoft.com/office/drawing/2014/main" id="{087CF684-7761-4BE3-AB06-3FFBBD5579D3}"/>
              </a:ext>
            </a:extLst>
          </p:cNvPr>
          <p:cNvSpPr>
            <a:spLocks noGrp="1"/>
          </p:cNvSpPr>
          <p:nvPr>
            <p:ph idx="1"/>
          </p:nvPr>
        </p:nvSpPr>
        <p:spPr/>
        <p:txBody>
          <a:bodyPr/>
          <a:lstStyle/>
          <a:p>
            <a:pPr fontAlgn="auto">
              <a:spcBef>
                <a:spcPct val="100000"/>
              </a:spcBef>
              <a:spcAft>
                <a:spcPts val="0"/>
              </a:spcAft>
              <a:buSzPct val="99000"/>
              <a:tabLst/>
            </a:pPr>
            <a:r>
              <a:rPr lang="en-US" kern="1200" dirty="0">
                <a:sym typeface="Arial"/>
              </a:rPr>
              <a:t>Next, are two centers that work under FBI:</a:t>
            </a:r>
          </a:p>
          <a:p>
            <a:pPr marL="254000" lvl="1" indent="-254000" fontAlgn="auto">
              <a:spcBef>
                <a:spcPct val="100000"/>
              </a:spcBef>
              <a:spcAft>
                <a:spcPts val="0"/>
              </a:spcAft>
              <a:buSzPct val="99000"/>
              <a:buFont typeface="Arial"/>
              <a:buChar char="•"/>
              <a:tabLst/>
            </a:pPr>
            <a:r>
              <a:rPr lang="en-US" kern="1200" dirty="0">
                <a:ea typeface="+mn-ea"/>
                <a:sym typeface="Arial"/>
              </a:rPr>
              <a:t>Strategic Information and Operations Center (SIOC)</a:t>
            </a:r>
          </a:p>
          <a:p>
            <a:pPr marL="254000" lvl="1" indent="-254000" fontAlgn="auto">
              <a:spcBef>
                <a:spcPct val="100000"/>
              </a:spcBef>
              <a:spcAft>
                <a:spcPts val="0"/>
              </a:spcAft>
              <a:buSzPct val="99000"/>
              <a:buFont typeface="Arial"/>
              <a:buChar char="•"/>
              <a:tabLst/>
            </a:pPr>
            <a:r>
              <a:rPr lang="en-US" kern="1200" dirty="0">
                <a:ea typeface="+mn-ea"/>
                <a:sym typeface="Arial"/>
              </a:rPr>
              <a:t>Joint Operation Center (JOC)</a:t>
            </a:r>
            <a:endParaRPr lang="en-US" dirty="0"/>
          </a:p>
        </p:txBody>
      </p:sp>
      <p:sp>
        <p:nvSpPr>
          <p:cNvPr id="6" name="Slide Number Placeholder 5">
            <a:extLst>
              <a:ext uri="{FF2B5EF4-FFF2-40B4-BE49-F238E27FC236}">
                <a16:creationId xmlns:a16="http://schemas.microsoft.com/office/drawing/2014/main" id="{0D90C86F-484A-47DA-BBCB-0405A2B24679}"/>
              </a:ext>
            </a:extLst>
          </p:cNvPr>
          <p:cNvSpPr>
            <a:spLocks noGrp="1"/>
          </p:cNvSpPr>
          <p:nvPr>
            <p:ph type="sldNum" sz="quarter" idx="12"/>
          </p:nvPr>
        </p:nvSpPr>
        <p:spPr/>
        <p:txBody>
          <a:bodyPr/>
          <a:lstStyle/>
          <a:p>
            <a:pPr>
              <a:spcBef>
                <a:spcPts val="100"/>
              </a:spcBef>
              <a:buSzPct val="99000"/>
            </a:pPr>
            <a:fld id="{FE139A5D-E9CA-4F68-A8CA-657ECE4BBD58}" type="slidenum">
              <a:rPr lang="en-US" smtClean="0"/>
              <a:pPr>
                <a:spcBef>
                  <a:spcPts val="100"/>
                </a:spcBef>
                <a:buSzPct val="99000"/>
              </a:pPr>
              <a:t>8</a:t>
            </a:fld>
            <a:endParaRPr lang="en-US"/>
          </a:p>
        </p:txBody>
      </p:sp>
    </p:spTree>
    <p:extLst>
      <p:ext uri="{BB962C8B-B14F-4D97-AF65-F5344CB8AC3E}">
        <p14:creationId xmlns:p14="http://schemas.microsoft.com/office/powerpoint/2010/main" val="3411887594"/>
      </p:ext>
    </p:extLst>
  </p:cSld>
  <p:clrMapOvr>
    <a:masterClrMapping/>
  </p:clrMapOvr>
  <p:transition>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Bef>
                <a:spcPct val="100000"/>
              </a:spcBef>
              <a:buSzPct val="99000"/>
            </a:pPr>
            <a:r>
              <a:rPr lang="en-US"/>
              <a:t>Federal Operations Centers: Other Agencies</a:t>
            </a:r>
          </a:p>
        </p:txBody>
      </p:sp>
      <p:sp>
        <p:nvSpPr>
          <p:cNvPr id="3" name="Content Placeholder 2">
            <a:extLst>
              <a:ext uri="{FF2B5EF4-FFF2-40B4-BE49-F238E27FC236}">
                <a16:creationId xmlns:a16="http://schemas.microsoft.com/office/drawing/2014/main" id="{586BB8EA-EFC3-4B0A-B51D-643DC945B327}"/>
              </a:ext>
            </a:extLst>
          </p:cNvPr>
          <p:cNvSpPr>
            <a:spLocks noGrp="1"/>
          </p:cNvSpPr>
          <p:nvPr>
            <p:ph idx="1"/>
          </p:nvPr>
        </p:nvSpPr>
        <p:spPr/>
        <p:txBody>
          <a:bodyPr/>
          <a:lstStyle/>
          <a:p>
            <a:pPr fontAlgn="auto">
              <a:spcBef>
                <a:spcPct val="100000"/>
              </a:spcBef>
              <a:spcAft>
                <a:spcPts val="0"/>
              </a:spcAft>
              <a:buSzPct val="99000"/>
              <a:tabLst/>
            </a:pPr>
            <a:r>
              <a:rPr lang="en-US" kern="1200" dirty="0">
                <a:sym typeface="Arial"/>
              </a:rPr>
              <a:t>Finally, the following 2 centers work under other agencies which are:</a:t>
            </a:r>
          </a:p>
          <a:p>
            <a:pPr marL="254000" lvl="1" indent="-254000" fontAlgn="auto">
              <a:spcBef>
                <a:spcPct val="100000"/>
              </a:spcBef>
              <a:spcAft>
                <a:spcPts val="0"/>
              </a:spcAft>
              <a:buSzPct val="99000"/>
              <a:buFont typeface="Arial"/>
              <a:buChar char="•"/>
              <a:tabLst/>
            </a:pPr>
            <a:r>
              <a:rPr lang="en-US" kern="1200" dirty="0">
                <a:ea typeface="+mn-ea"/>
                <a:sym typeface="Arial"/>
              </a:rPr>
              <a:t>National Military Command Center (NMCC)</a:t>
            </a:r>
          </a:p>
          <a:p>
            <a:pPr marL="254000" lvl="1" indent="-254000" fontAlgn="auto">
              <a:spcBef>
                <a:spcPct val="100000"/>
              </a:spcBef>
              <a:spcAft>
                <a:spcPts val="0"/>
              </a:spcAft>
              <a:buSzPct val="99000"/>
              <a:buFont typeface="Arial"/>
              <a:buChar char="•"/>
              <a:tabLst/>
            </a:pPr>
            <a:r>
              <a:rPr lang="en-US" kern="1200" dirty="0">
                <a:ea typeface="+mn-ea"/>
                <a:sym typeface="Arial"/>
              </a:rPr>
              <a:t>National Policy - The National Security Council (NSC)</a:t>
            </a:r>
            <a:endParaRPr lang="en-US" dirty="0"/>
          </a:p>
        </p:txBody>
      </p:sp>
      <p:sp>
        <p:nvSpPr>
          <p:cNvPr id="6" name="Slide Number Placeholder 5">
            <a:extLst>
              <a:ext uri="{FF2B5EF4-FFF2-40B4-BE49-F238E27FC236}">
                <a16:creationId xmlns:a16="http://schemas.microsoft.com/office/drawing/2014/main" id="{2447869F-43FD-40DB-B79A-7BF8046F1F92}"/>
              </a:ext>
            </a:extLst>
          </p:cNvPr>
          <p:cNvSpPr>
            <a:spLocks noGrp="1"/>
          </p:cNvSpPr>
          <p:nvPr>
            <p:ph type="sldNum" sz="quarter" idx="12"/>
          </p:nvPr>
        </p:nvSpPr>
        <p:spPr/>
        <p:txBody>
          <a:bodyPr/>
          <a:lstStyle/>
          <a:p>
            <a:pPr>
              <a:spcBef>
                <a:spcPts val="100"/>
              </a:spcBef>
              <a:buSzPct val="99000"/>
            </a:pPr>
            <a:fld id="{FE139A5D-E9CA-4F68-A8CA-657ECE4BBD58}" type="slidenum">
              <a:rPr lang="en-US" smtClean="0"/>
              <a:pPr>
                <a:spcBef>
                  <a:spcPts val="100"/>
                </a:spcBef>
                <a:buSzPct val="99000"/>
              </a:pPr>
              <a:t>9</a:t>
            </a:fld>
            <a:endParaRPr lang="en-US"/>
          </a:p>
        </p:txBody>
      </p:sp>
    </p:spTree>
    <p:extLst>
      <p:ext uri="{BB962C8B-B14F-4D97-AF65-F5344CB8AC3E}">
        <p14:creationId xmlns:p14="http://schemas.microsoft.com/office/powerpoint/2010/main" val="3726966484"/>
      </p:ext>
    </p:extLst>
  </p:cSld>
  <p:clrMapOvr>
    <a:masterClrMapping/>
  </p:clrMapOvr>
  <p:transition>
    <p:wipe dir="r"/>
  </p:transition>
</p:sld>
</file>

<file path=ppt/theme/theme1.xml><?xml version="1.0" encoding="utf-8"?>
<a:theme xmlns:a="http://schemas.openxmlformats.org/drawingml/2006/main" name="EMI_PPT">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Times New Roman"/>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EMI_PPT_V6.potx" id="{87FA236F-5E7C-4F8D-BD1E-D26C03F4BCD1}" vid="{D5C7932F-4394-40C8-ABE7-3049CD3103A1}"/>
    </a:ext>
  </a:extLst>
</a:theme>
</file>

<file path=docProps/app.xml><?xml version="1.0" encoding="utf-8"?>
<Properties xmlns="http://schemas.openxmlformats.org/officeDocument/2006/extended-properties" xmlns:vt="http://schemas.openxmlformats.org/officeDocument/2006/docPropsVTypes">
  <Template>EMI_PPT_V7</Template>
  <TotalTime>0</TotalTime>
  <Words>2228</Words>
  <Application>Microsoft Office PowerPoint</Application>
  <PresentationFormat>On-screen Show (4:3)</PresentationFormat>
  <Paragraphs>159</Paragraphs>
  <Slides>19</Slides>
  <Notes>0</Notes>
  <HiddenSlides>0</HiddenSlides>
  <MMClips>1</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Times New Roman</vt:lpstr>
      <vt:lpstr>Wingdings</vt:lpstr>
      <vt:lpstr>EMI_PPT</vt:lpstr>
      <vt:lpstr>Purpose of Coordinating Structures</vt:lpstr>
      <vt:lpstr>Private-Sector Coordinating Structures </vt:lpstr>
      <vt:lpstr>Local Coordinating Structures and Operational Planning</vt:lpstr>
      <vt:lpstr>Local Emergency Operations Center </vt:lpstr>
      <vt:lpstr>State Coordinating Structures and Operational Planning</vt:lpstr>
      <vt:lpstr>Introduction to Federal Operations Centers</vt:lpstr>
      <vt:lpstr>Federal Operations Centers DHS/FEMA</vt:lpstr>
      <vt:lpstr>Federal Operations Centers: FBI</vt:lpstr>
      <vt:lpstr>Federal Operations Centers: Other Agencies</vt:lpstr>
      <vt:lpstr>Knowledge Review 1</vt:lpstr>
      <vt:lpstr>Unified Coordination</vt:lpstr>
      <vt:lpstr>ESF Definitions</vt:lpstr>
      <vt:lpstr>ESF List</vt:lpstr>
      <vt:lpstr>Community Lifelines Means, Ways, Ends</vt:lpstr>
      <vt:lpstr>ESF and Community Lifelines</vt:lpstr>
      <vt:lpstr>Knowledge Review 2</vt:lpstr>
      <vt:lpstr>Conclusion</vt:lpstr>
      <vt:lpstr>Course Completion</vt:lpstr>
      <vt:lpstr>Course Summary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2020-08-03T10:50:37Z</dcterms:created>
  <dcterms:modified xsi:type="dcterms:W3CDTF">2022-02-24T16:00:57Z</dcterms:modified>
</cp:coreProperties>
</file>